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70"/>
  </p:notesMasterIdLst>
  <p:handoutMasterIdLst>
    <p:handoutMasterId r:id="rId71"/>
  </p:handoutMasterIdLst>
  <p:sldIdLst>
    <p:sldId id="323" r:id="rId5"/>
    <p:sldId id="256" r:id="rId6"/>
    <p:sldId id="258" r:id="rId7"/>
    <p:sldId id="266" r:id="rId8"/>
    <p:sldId id="282" r:id="rId9"/>
    <p:sldId id="280" r:id="rId10"/>
    <p:sldId id="281" r:id="rId11"/>
    <p:sldId id="287" r:id="rId12"/>
    <p:sldId id="327" r:id="rId13"/>
    <p:sldId id="293" r:id="rId14"/>
    <p:sldId id="271" r:id="rId15"/>
    <p:sldId id="330" r:id="rId16"/>
    <p:sldId id="276" r:id="rId17"/>
    <p:sldId id="275" r:id="rId18"/>
    <p:sldId id="272" r:id="rId19"/>
    <p:sldId id="267" r:id="rId20"/>
    <p:sldId id="273" r:id="rId21"/>
    <p:sldId id="268" r:id="rId22"/>
    <p:sldId id="277" r:id="rId23"/>
    <p:sldId id="274" r:id="rId24"/>
    <p:sldId id="321" r:id="rId25"/>
    <p:sldId id="269" r:id="rId26"/>
    <p:sldId id="279" r:id="rId27"/>
    <p:sldId id="334" r:id="rId28"/>
    <p:sldId id="261" r:id="rId29"/>
    <p:sldId id="286" r:id="rId30"/>
    <p:sldId id="295" r:id="rId31"/>
    <p:sldId id="335" r:id="rId32"/>
    <p:sldId id="289" r:id="rId33"/>
    <p:sldId id="288" r:id="rId34"/>
    <p:sldId id="307" r:id="rId35"/>
    <p:sldId id="333" r:id="rId36"/>
    <p:sldId id="294" r:id="rId37"/>
    <p:sldId id="328" r:id="rId38"/>
    <p:sldId id="284" r:id="rId39"/>
    <p:sldId id="290" r:id="rId40"/>
    <p:sldId id="296" r:id="rId41"/>
    <p:sldId id="299" r:id="rId42"/>
    <p:sldId id="265" r:id="rId43"/>
    <p:sldId id="298" r:id="rId44"/>
    <p:sldId id="302" r:id="rId45"/>
    <p:sldId id="270" r:id="rId46"/>
    <p:sldId id="303" r:id="rId47"/>
    <p:sldId id="304" r:id="rId48"/>
    <p:sldId id="301" r:id="rId49"/>
    <p:sldId id="291" r:id="rId50"/>
    <p:sldId id="306" r:id="rId51"/>
    <p:sldId id="309" r:id="rId52"/>
    <p:sldId id="300" r:id="rId53"/>
    <p:sldId id="329" r:id="rId54"/>
    <p:sldId id="308" r:id="rId55"/>
    <p:sldId id="310" r:id="rId56"/>
    <p:sldId id="311" r:id="rId57"/>
    <p:sldId id="312" r:id="rId58"/>
    <p:sldId id="313" r:id="rId59"/>
    <p:sldId id="316" r:id="rId60"/>
    <p:sldId id="315" r:id="rId61"/>
    <p:sldId id="317" r:id="rId62"/>
    <p:sldId id="314" r:id="rId63"/>
    <p:sldId id="318" r:id="rId64"/>
    <p:sldId id="319" r:id="rId65"/>
    <p:sldId id="320" r:id="rId66"/>
    <p:sldId id="325" r:id="rId67"/>
    <p:sldId id="324" r:id="rId68"/>
    <p:sldId id="305" r:id="rId69"/>
  </p:sldIdLst>
  <p:sldSz cx="9144000" cy="6858000" type="screen4x3"/>
  <p:notesSz cx="6669088"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amp; Overview" id="{AF5A76CE-D869-4E7B-870D-DF46DD0001BD}">
          <p14:sldIdLst>
            <p14:sldId id="323"/>
            <p14:sldId id="256"/>
            <p14:sldId id="258"/>
            <p14:sldId id="266"/>
          </p14:sldIdLst>
        </p14:section>
        <p14:section name="OWASP" id="{96882812-6BB1-4037-B0D0-2CCF4C22A58B}">
          <p14:sldIdLst>
            <p14:sldId id="282"/>
            <p14:sldId id="280"/>
            <p14:sldId id="281"/>
            <p14:sldId id="287"/>
            <p14:sldId id="327"/>
          </p14:sldIdLst>
        </p14:section>
        <p14:section name="Secrets" id="{D9E8E16D-D10A-4F15-A2BC-339F8454E513}">
          <p14:sldIdLst>
            <p14:sldId id="293"/>
            <p14:sldId id="271"/>
            <p14:sldId id="330"/>
            <p14:sldId id="276"/>
            <p14:sldId id="275"/>
            <p14:sldId id="272"/>
            <p14:sldId id="267"/>
            <p14:sldId id="273"/>
            <p14:sldId id="268"/>
            <p14:sldId id="277"/>
            <p14:sldId id="274"/>
            <p14:sldId id="321"/>
            <p14:sldId id="269"/>
            <p14:sldId id="279"/>
            <p14:sldId id="334"/>
            <p14:sldId id="261"/>
            <p14:sldId id="286"/>
            <p14:sldId id="295"/>
            <p14:sldId id="335"/>
            <p14:sldId id="289"/>
            <p14:sldId id="288"/>
            <p14:sldId id="307"/>
            <p14:sldId id="333"/>
            <p14:sldId id="294"/>
            <p14:sldId id="328"/>
          </p14:sldIdLst>
        </p14:section>
        <p14:section name="Encryption" id="{ADA725B4-1496-4264-AF46-5888413D7115}">
          <p14:sldIdLst>
            <p14:sldId id="284"/>
            <p14:sldId id="290"/>
            <p14:sldId id="296"/>
            <p14:sldId id="299"/>
            <p14:sldId id="265"/>
            <p14:sldId id="298"/>
            <p14:sldId id="302"/>
            <p14:sldId id="270"/>
            <p14:sldId id="303"/>
            <p14:sldId id="304"/>
            <p14:sldId id="301"/>
            <p14:sldId id="291"/>
            <p14:sldId id="306"/>
            <p14:sldId id="309"/>
            <p14:sldId id="300"/>
            <p14:sldId id="329"/>
          </p14:sldIdLst>
        </p14:section>
        <p14:section name="OAuth" id="{1683CD8A-C8B1-4D62-85D5-D48FFDB083D4}">
          <p14:sldIdLst>
            <p14:sldId id="308"/>
            <p14:sldId id="310"/>
            <p14:sldId id="311"/>
            <p14:sldId id="312"/>
            <p14:sldId id="313"/>
            <p14:sldId id="316"/>
            <p14:sldId id="315"/>
            <p14:sldId id="317"/>
            <p14:sldId id="314"/>
            <p14:sldId id="318"/>
            <p14:sldId id="319"/>
            <p14:sldId id="320"/>
            <p14:sldId id="325"/>
          </p14:sldIdLst>
        </p14:section>
        <p14:section name="Working at Würth-Phoenix" id="{824150B4-8ED7-4C50-A3F7-50AA2C6B1A2D}">
          <p14:sldIdLst>
            <p14:sldId id="324"/>
            <p14:sldId id="305"/>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7">
          <p15:clr>
            <a:srgbClr val="A4A3A4"/>
          </p15:clr>
        </p15:guide>
        <p15:guide id="2" pos="210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0000"/>
    <a:srgbClr val="F1F2F2"/>
    <a:srgbClr val="807F7F"/>
    <a:srgbClr val="B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36" autoAdjust="0"/>
    <p:restoredTop sz="94719" autoAdjust="0"/>
  </p:normalViewPr>
  <p:slideViewPr>
    <p:cSldViewPr>
      <p:cViewPr varScale="1">
        <p:scale>
          <a:sx n="88" d="100"/>
          <a:sy n="88" d="100"/>
        </p:scale>
        <p:origin x="1373" y="6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85" d="100"/>
          <a:sy n="85" d="100"/>
        </p:scale>
        <p:origin x="-3918" y="-72"/>
      </p:cViewPr>
      <p:guideLst>
        <p:guide orient="horz" pos="3127"/>
        <p:guide pos="210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 Type="http://schemas.openxmlformats.org/officeDocument/2006/relationships/slide" Target="slides/slide3.xml"/><Relationship Id="rId71"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7607" y="0"/>
            <a:ext cx="2889938" cy="496411"/>
          </a:xfrm>
          <a:prstGeom prst="rect">
            <a:avLst/>
          </a:prstGeom>
        </p:spPr>
        <p:txBody>
          <a:bodyPr vert="horz" lIns="91440" tIns="45720" rIns="91440" bIns="45720" rtlCol="0"/>
          <a:lstStyle>
            <a:lvl1pPr algn="r">
              <a:defRPr sz="1200"/>
            </a:lvl1pPr>
          </a:lstStyle>
          <a:p>
            <a:fld id="{AB929E34-DEA3-4895-846A-C2BBEF4A5080}" type="datetimeFigureOut">
              <a:rPr lang="en-US" smtClean="0"/>
              <a:pPr/>
              <a:t>5/19/2019</a:t>
            </a:fld>
            <a:endParaRPr lang="en-US"/>
          </a:p>
        </p:txBody>
      </p:sp>
      <p:sp>
        <p:nvSpPr>
          <p:cNvPr id="4" name="Footer Placeholder 3"/>
          <p:cNvSpPr>
            <a:spLocks noGrp="1"/>
          </p:cNvSpPr>
          <p:nvPr>
            <p:ph type="ftr" sz="quarter" idx="2"/>
          </p:nvPr>
        </p:nvSpPr>
        <p:spPr>
          <a:xfrm>
            <a:off x="0" y="9430091"/>
            <a:ext cx="2889938" cy="496411"/>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7607" y="9430091"/>
            <a:ext cx="2889938" cy="496411"/>
          </a:xfrm>
          <a:prstGeom prst="rect">
            <a:avLst/>
          </a:prstGeom>
        </p:spPr>
        <p:txBody>
          <a:bodyPr vert="horz" lIns="91440" tIns="45720" rIns="91440" bIns="45720" rtlCol="0" anchor="b"/>
          <a:lstStyle>
            <a:lvl1pPr algn="r">
              <a:defRPr sz="1200"/>
            </a:lvl1pPr>
          </a:lstStyle>
          <a:p>
            <a:fld id="{9A3C84FA-7666-402B-9D2D-1182F6693972}" type="slidenum">
              <a:rPr lang="en-US" smtClean="0"/>
              <a:pPr/>
              <a:t>‹#›</a:t>
            </a:fld>
            <a:endParaRPr lang="en-US"/>
          </a:p>
        </p:txBody>
      </p:sp>
    </p:spTree>
    <p:extLst>
      <p:ext uri="{BB962C8B-B14F-4D97-AF65-F5344CB8AC3E}">
        <p14:creationId xmlns:p14="http://schemas.microsoft.com/office/powerpoint/2010/main" val="29814492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7607" y="0"/>
            <a:ext cx="2889938" cy="496411"/>
          </a:xfrm>
          <a:prstGeom prst="rect">
            <a:avLst/>
          </a:prstGeom>
        </p:spPr>
        <p:txBody>
          <a:bodyPr vert="horz" lIns="91440" tIns="45720" rIns="91440" bIns="45720" rtlCol="0"/>
          <a:lstStyle>
            <a:lvl1pPr algn="r">
              <a:defRPr sz="1200"/>
            </a:lvl1pPr>
          </a:lstStyle>
          <a:p>
            <a:fld id="{D757427D-1431-4F41-9EB2-74C3A27350CA}" type="datetimeFigureOut">
              <a:rPr lang="en-US" smtClean="0"/>
              <a:pPr/>
              <a:t>5/19/2019</a:t>
            </a:fld>
            <a:endParaRPr lang="en-US"/>
          </a:p>
        </p:txBody>
      </p:sp>
      <p:sp>
        <p:nvSpPr>
          <p:cNvPr id="4" name="Slide Image Placeholder 3"/>
          <p:cNvSpPr>
            <a:spLocks noGrp="1" noRot="1" noChangeAspect="1"/>
          </p:cNvSpPr>
          <p:nvPr>
            <p:ph type="sldImg" idx="2"/>
          </p:nvPr>
        </p:nvSpPr>
        <p:spPr>
          <a:xfrm>
            <a:off x="854075" y="744538"/>
            <a:ext cx="4960938"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6909" y="4715907"/>
            <a:ext cx="5335270" cy="4467701"/>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430091"/>
            <a:ext cx="2889938" cy="49641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7607" y="9430091"/>
            <a:ext cx="2889938" cy="496411"/>
          </a:xfrm>
          <a:prstGeom prst="rect">
            <a:avLst/>
          </a:prstGeom>
        </p:spPr>
        <p:txBody>
          <a:bodyPr vert="horz" lIns="91440" tIns="45720" rIns="91440" bIns="45720" rtlCol="0" anchor="b"/>
          <a:lstStyle>
            <a:lvl1pPr algn="r">
              <a:defRPr sz="1200"/>
            </a:lvl1pPr>
          </a:lstStyle>
          <a:p>
            <a:fld id="{4F396362-DDF9-4E45-9BA4-C3F5F662350E}" type="slidenum">
              <a:rPr lang="en-US" smtClean="0"/>
              <a:pPr/>
              <a:t>‹#›</a:t>
            </a:fld>
            <a:endParaRPr lang="en-US"/>
          </a:p>
        </p:txBody>
      </p:sp>
    </p:spTree>
    <p:extLst>
      <p:ext uri="{BB962C8B-B14F-4D97-AF65-F5344CB8AC3E}">
        <p14:creationId xmlns:p14="http://schemas.microsoft.com/office/powerpoint/2010/main" val="29662723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2667000"/>
            <a:ext cx="6400800" cy="2971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41D89EAC-7ACA-4BE3-B5E1-4490AC0DEEC2}" type="datetime1">
              <a:rPr lang="en-US" smtClean="0"/>
              <a:pPr/>
              <a:t>5/19/2019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
        <p:nvSpPr>
          <p:cNvPr id="7" name="Title 6"/>
          <p:cNvSpPr>
            <a:spLocks noGrp="1"/>
          </p:cNvSpPr>
          <p:nvPr>
            <p:ph type="title"/>
          </p:nvPr>
        </p:nvSpPr>
        <p:spPr>
          <a:xfrm>
            <a:off x="457200" y="1219200"/>
            <a:ext cx="6934200" cy="838200"/>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1848046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057400"/>
            <a:ext cx="8229600" cy="3429000"/>
          </a:xfrm>
          <a:ln w="3175">
            <a:solidFill>
              <a:schemeClr val="bg1"/>
            </a:solidFill>
          </a:ln>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F8078618-4CAE-48E8-A205-9D92A68D094A}" type="datetime1">
              <a:rPr lang="en-US" smtClean="0"/>
              <a:pPr/>
              <a:t>5/19/2019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
        <p:nvSpPr>
          <p:cNvPr id="8" name="Subtitle 2"/>
          <p:cNvSpPr>
            <a:spLocks noGrp="1"/>
          </p:cNvSpPr>
          <p:nvPr>
            <p:ph type="subTitle" idx="14" hasCustomPrompt="1"/>
          </p:nvPr>
        </p:nvSpPr>
        <p:spPr>
          <a:xfrm>
            <a:off x="1143000" y="1447800"/>
            <a:ext cx="6400800" cy="4572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a:t>
            </a:r>
          </a:p>
          <a:p>
            <a:endParaRPr lang="en-US" dirty="0"/>
          </a:p>
        </p:txBody>
      </p:sp>
    </p:spTree>
    <p:extLst>
      <p:ext uri="{BB962C8B-B14F-4D97-AF65-F5344CB8AC3E}">
        <p14:creationId xmlns:p14="http://schemas.microsoft.com/office/powerpoint/2010/main" val="16745999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6934200" cy="850106"/>
          </a:xfrm>
        </p:spPr>
        <p:txBody>
          <a:bodyPr/>
          <a:lstStyle>
            <a:lvl1pPr>
              <a:defRPr sz="2400">
                <a:solidFill>
                  <a:schemeClr val="tx1"/>
                </a:solidFill>
              </a:defRPr>
            </a:lvl1pPr>
          </a:lstStyle>
          <a:p>
            <a:r>
              <a:rPr lang="en-US" dirty="0" smtClean="0"/>
              <a:t>Click to edit Master title style</a:t>
            </a:r>
            <a:br>
              <a:rPr lang="en-US" dirty="0" smtClean="0"/>
            </a:br>
            <a:r>
              <a:rPr lang="en-US" dirty="0" smtClean="0"/>
              <a:t>Zweite Zeile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8078618-4CAE-48E8-A205-9D92A68D094A}" type="datetime1">
              <a:rPr lang="en-US" smtClean="0"/>
              <a:pPr/>
              <a:t>5/19/2019</a:t>
            </a:fld>
            <a:endParaRPr lang="en-US"/>
          </a:p>
        </p:txBody>
      </p:sp>
      <p:sp>
        <p:nvSpPr>
          <p:cNvPr id="6" name="Slide Number Placeholder 5"/>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224965913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B00E453-848C-4CB7-9F7F-96588418CD05}" type="datetime1">
              <a:rPr lang="en-US" smtClean="0"/>
              <a:pPr/>
              <a:t>5/19/2019</a:t>
            </a:fld>
            <a:endParaRPr lang="en-US"/>
          </a:p>
        </p:txBody>
      </p:sp>
      <p:sp>
        <p:nvSpPr>
          <p:cNvPr id="7" name="Slide Number Placeholder 6"/>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72444981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174875"/>
            <a:ext cx="4040188"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05F48F-7385-4145-8996-92AF39DE194F}" type="datetime1">
              <a:rPr lang="en-US" smtClean="0"/>
              <a:pPr/>
              <a:t>5/19/2019</a:t>
            </a:fld>
            <a:endParaRPr lang="en-US"/>
          </a:p>
        </p:txBody>
      </p:sp>
      <p:sp>
        <p:nvSpPr>
          <p:cNvPr id="9" name="Slide Number Placeholder 8"/>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16079816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17843E3-9C32-491F-AC75-91C8E4F20BD2}" type="datetime1">
              <a:rPr lang="en-US" smtClean="0"/>
              <a:pPr/>
              <a:t>5/19/2019</a:t>
            </a:fld>
            <a:endParaRPr lang="en-US"/>
          </a:p>
        </p:txBody>
      </p:sp>
      <p:sp>
        <p:nvSpPr>
          <p:cNvPr id="5" name="Slide Number Placeholder 4"/>
          <p:cNvSpPr>
            <a:spLocks noGrp="1"/>
          </p:cNvSpPr>
          <p:nvPr>
            <p:ph type="sldNum" sz="quarter" idx="12"/>
          </p:nvPr>
        </p:nvSpPr>
        <p:spPr/>
        <p:txBody>
          <a:bodyPr/>
          <a:lstStyle/>
          <a:p>
            <a:fld id="{02623B3A-910D-43F4-BBA9-9429D5B0014D}" type="slidenum">
              <a:rPr lang="en-US" smtClean="0"/>
              <a:pPr/>
              <a:t>‹#›</a:t>
            </a:fld>
            <a:endParaRPr lang="en-US"/>
          </a:p>
        </p:txBody>
      </p:sp>
    </p:spTree>
    <p:extLst>
      <p:ext uri="{BB962C8B-B14F-4D97-AF65-F5344CB8AC3E}">
        <p14:creationId xmlns:p14="http://schemas.microsoft.com/office/powerpoint/2010/main" val="86856922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Rectangle 20"/>
          <p:cNvSpPr>
            <a:spLocks noChangeArrowheads="1"/>
          </p:cNvSpPr>
          <p:nvPr/>
        </p:nvSpPr>
        <p:spPr bwMode="auto">
          <a:xfrm>
            <a:off x="8167688" y="6470650"/>
            <a:ext cx="914400" cy="152400"/>
          </a:xfrm>
          <a:prstGeom prst="rect">
            <a:avLst/>
          </a:prstGeom>
          <a:solidFill>
            <a:srgbClr val="C0C0C0"/>
          </a:solidFill>
          <a:ln w="9525">
            <a:noFill/>
            <a:miter lim="800000"/>
            <a:headEnd/>
            <a:tailEnd/>
          </a:ln>
          <a:effectLst/>
        </p:spPr>
        <p:txBody>
          <a:bodyPr anchor="ctr"/>
          <a:lstStyle/>
          <a:p>
            <a:pPr>
              <a:defRPr/>
            </a:pPr>
            <a:endParaRPr lang="de-DE" sz="800" dirty="0">
              <a:latin typeface="Futura Md BT" pitchFamily="34" charset="0"/>
            </a:endParaRPr>
          </a:p>
        </p:txBody>
      </p:sp>
      <p:sp>
        <p:nvSpPr>
          <p:cNvPr id="17" name="Rectangle 31"/>
          <p:cNvSpPr>
            <a:spLocks noChangeArrowheads="1"/>
          </p:cNvSpPr>
          <p:nvPr/>
        </p:nvSpPr>
        <p:spPr bwMode="auto">
          <a:xfrm>
            <a:off x="409575" y="6470650"/>
            <a:ext cx="1065213" cy="152400"/>
          </a:xfrm>
          <a:prstGeom prst="rect">
            <a:avLst/>
          </a:prstGeom>
          <a:solidFill>
            <a:srgbClr val="C0C0C0"/>
          </a:solidFill>
          <a:ln w="9525">
            <a:noFill/>
            <a:miter lim="800000"/>
            <a:headEnd/>
            <a:tailEnd/>
          </a:ln>
          <a:effectLst/>
        </p:spPr>
        <p:txBody>
          <a:bodyPr anchor="ctr"/>
          <a:lstStyle/>
          <a:p>
            <a:pPr>
              <a:defRPr/>
            </a:pPr>
            <a:endParaRPr lang="de-DE" sz="700" dirty="0">
              <a:latin typeface="Futura Md BT" pitchFamily="34" charset="0"/>
            </a:endParaRPr>
          </a:p>
        </p:txBody>
      </p:sp>
      <p:sp>
        <p:nvSpPr>
          <p:cNvPr id="18" name="Rectangle 5"/>
          <p:cNvSpPr txBox="1">
            <a:spLocks noChangeArrowheads="1"/>
          </p:cNvSpPr>
          <p:nvPr/>
        </p:nvSpPr>
        <p:spPr bwMode="auto">
          <a:xfrm>
            <a:off x="1538288" y="6470650"/>
            <a:ext cx="6553200" cy="152400"/>
          </a:xfrm>
          <a:prstGeom prst="rect">
            <a:avLst/>
          </a:prstGeom>
          <a:solidFill>
            <a:srgbClr val="C0C0C0"/>
          </a:solidFill>
          <a:ln w="9525">
            <a:noFill/>
            <a:miter lim="800000"/>
            <a:headEnd/>
            <a:tailEnd/>
          </a:ln>
          <a:effectLst/>
        </p:spPr>
        <p:txBody>
          <a:bodyPr vert="horz" wrap="square" lIns="91440" tIns="45720" rIns="91440" bIns="45720" numCol="1" anchor="ctr" anchorCtr="0" compatLnSpc="1">
            <a:prstTxWarp prst="textNoShape">
              <a:avLst/>
            </a:prstTxWarp>
          </a:bodyPr>
          <a:lstStyle>
            <a:lvl1pPr algn="ctr">
              <a:defRPr sz="800" dirty="0" smtClean="0"/>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more</a:t>
            </a: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than</a:t>
            </a:r>
            <a:r>
              <a:rPr kumimoji="0" lang="de-DE" sz="800" b="0" i="0" u="none" strike="noStrike" kern="1200" cap="none" spc="0" normalizeH="0" baseline="0" noProof="0" dirty="0" smtClean="0">
                <a:ln>
                  <a:noFill/>
                </a:ln>
                <a:solidFill>
                  <a:schemeClr val="tx1"/>
                </a:solidFill>
                <a:effectLst/>
                <a:uLnTx/>
                <a:uFillTx/>
                <a:latin typeface="Arial" pitchFamily="34" charset="0"/>
                <a:ea typeface="+mn-ea"/>
                <a:cs typeface="+mn-cs"/>
              </a:rPr>
              <a:t> </a:t>
            </a:r>
            <a:r>
              <a:rPr kumimoji="0" lang="de-DE" sz="800" b="0" i="0" u="none" strike="noStrike" kern="1200" cap="none" spc="0" normalizeH="0" baseline="0" noProof="0" dirty="0" err="1" smtClean="0">
                <a:ln>
                  <a:noFill/>
                </a:ln>
                <a:solidFill>
                  <a:schemeClr val="tx1"/>
                </a:solidFill>
                <a:effectLst/>
                <a:uLnTx/>
                <a:uFillTx/>
                <a:latin typeface="Arial" pitchFamily="34" charset="0"/>
                <a:ea typeface="+mn-ea"/>
                <a:cs typeface="+mn-cs"/>
              </a:rPr>
              <a:t>software</a:t>
            </a:r>
            <a:endParaRPr kumimoji="0" lang="de-DE" sz="800" b="0" i="0" u="none" strike="noStrike" kern="1200" cap="none" spc="0" normalizeH="0" baseline="0" noProof="0" dirty="0">
              <a:ln>
                <a:noFill/>
              </a:ln>
              <a:solidFill>
                <a:schemeClr val="tx1"/>
              </a:solidFill>
              <a:effectLst/>
              <a:uLnTx/>
              <a:uFillTx/>
              <a:latin typeface="Arial" pitchFamily="34" charset="0"/>
              <a:ea typeface="+mn-ea"/>
              <a:cs typeface="+mn-cs"/>
            </a:endParaRPr>
          </a:p>
        </p:txBody>
      </p:sp>
      <p:sp>
        <p:nvSpPr>
          <p:cNvPr id="2" name="Title Placeholder 1"/>
          <p:cNvSpPr>
            <a:spLocks noGrp="1"/>
          </p:cNvSpPr>
          <p:nvPr>
            <p:ph type="title"/>
          </p:nvPr>
        </p:nvSpPr>
        <p:spPr>
          <a:xfrm>
            <a:off x="430625" y="429026"/>
            <a:ext cx="6934200" cy="808038"/>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30625" y="1437490"/>
            <a:ext cx="8256175" cy="4048911"/>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800">
                <a:solidFill>
                  <a:schemeClr val="tx1"/>
                </a:solidFill>
              </a:defRPr>
            </a:lvl1pPr>
          </a:lstStyle>
          <a:p>
            <a:fld id="{967291D2-A40C-4E5C-A267-C4BBED92FF0C}" type="datetime1">
              <a:rPr lang="en-US" smtClean="0"/>
              <a:pPr/>
              <a:t>5/19/2019</a:t>
            </a:fld>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800">
                <a:solidFill>
                  <a:schemeClr val="tx1"/>
                </a:solidFill>
              </a:defRPr>
            </a:lvl1pPr>
          </a:lstStyle>
          <a:p>
            <a:fld id="{02623B3A-910D-43F4-BBA9-9429D5B0014D}" type="slidenum">
              <a:rPr lang="en-US" smtClean="0"/>
              <a:pPr/>
              <a:t>‹#›</a:t>
            </a:fld>
            <a:endParaRPr lang="en-US" dirty="0"/>
          </a:p>
        </p:txBody>
      </p:sp>
      <p:sp>
        <p:nvSpPr>
          <p:cNvPr id="7" name="Rectangle 13"/>
          <p:cNvSpPr>
            <a:spLocks noChangeArrowheads="1"/>
          </p:cNvSpPr>
          <p:nvPr/>
        </p:nvSpPr>
        <p:spPr bwMode="auto">
          <a:xfrm>
            <a:off x="8153400" y="152400"/>
            <a:ext cx="9144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8" name="Rectangle 14"/>
          <p:cNvSpPr>
            <a:spLocks noChangeArrowheads="1"/>
          </p:cNvSpPr>
          <p:nvPr/>
        </p:nvSpPr>
        <p:spPr bwMode="auto">
          <a:xfrm>
            <a:off x="74676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9" name="Rectangle 15"/>
          <p:cNvSpPr>
            <a:spLocks noChangeArrowheads="1"/>
          </p:cNvSpPr>
          <p:nvPr/>
        </p:nvSpPr>
        <p:spPr bwMode="auto">
          <a:xfrm>
            <a:off x="67818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0" name="Rectangle 16"/>
          <p:cNvSpPr>
            <a:spLocks noChangeArrowheads="1"/>
          </p:cNvSpPr>
          <p:nvPr/>
        </p:nvSpPr>
        <p:spPr bwMode="auto">
          <a:xfrm>
            <a:off x="60960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1" name="Rectangle 17"/>
          <p:cNvSpPr>
            <a:spLocks noChangeArrowheads="1"/>
          </p:cNvSpPr>
          <p:nvPr/>
        </p:nvSpPr>
        <p:spPr bwMode="auto">
          <a:xfrm>
            <a:off x="54102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2" name="Rectangle 18"/>
          <p:cNvSpPr>
            <a:spLocks noChangeArrowheads="1"/>
          </p:cNvSpPr>
          <p:nvPr/>
        </p:nvSpPr>
        <p:spPr bwMode="auto">
          <a:xfrm>
            <a:off x="47244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3" name="Rectangle 19"/>
          <p:cNvSpPr>
            <a:spLocks noChangeArrowheads="1"/>
          </p:cNvSpPr>
          <p:nvPr/>
        </p:nvSpPr>
        <p:spPr bwMode="auto">
          <a:xfrm>
            <a:off x="381000" y="152400"/>
            <a:ext cx="35814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sp>
        <p:nvSpPr>
          <p:cNvPr id="14" name="Rectangle 21"/>
          <p:cNvSpPr>
            <a:spLocks noChangeArrowheads="1"/>
          </p:cNvSpPr>
          <p:nvPr/>
        </p:nvSpPr>
        <p:spPr bwMode="auto">
          <a:xfrm>
            <a:off x="4038600" y="152400"/>
            <a:ext cx="609600" cy="76200"/>
          </a:xfrm>
          <a:prstGeom prst="rect">
            <a:avLst/>
          </a:prstGeom>
          <a:solidFill>
            <a:srgbClr val="C0C0C0"/>
          </a:solidFill>
          <a:ln w="9525">
            <a:noFill/>
            <a:miter lim="800000"/>
            <a:headEnd/>
            <a:tailEnd/>
          </a:ln>
          <a:effectLst/>
        </p:spPr>
        <p:txBody>
          <a:bodyPr/>
          <a:lstStyle/>
          <a:p>
            <a:pPr algn="r">
              <a:defRPr/>
            </a:pPr>
            <a:endParaRPr lang="de-DE" sz="1000">
              <a:latin typeface="Futura Md BT" pitchFamily="34" charset="0"/>
            </a:endParaRPr>
          </a:p>
        </p:txBody>
      </p:sp>
      <p:pic>
        <p:nvPicPr>
          <p:cNvPr id="19" name="Picture 1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385108" y="304800"/>
            <a:ext cx="1645923" cy="626365"/>
          </a:xfrm>
          <a:prstGeom prst="rect">
            <a:avLst/>
          </a:prstGeom>
        </p:spPr>
      </p:pic>
    </p:spTree>
    <p:extLst>
      <p:ext uri="{BB962C8B-B14F-4D97-AF65-F5344CB8AC3E}">
        <p14:creationId xmlns:p14="http://schemas.microsoft.com/office/powerpoint/2010/main" val="1221149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2" r:id="rId4"/>
    <p:sldLayoutId id="2147483653" r:id="rId5"/>
    <p:sldLayoutId id="2147483654" r:id="rId6"/>
  </p:sldLayoutIdLst>
  <p:timing>
    <p:tnLst>
      <p:par>
        <p:cTn id="1" dur="indefinite" restart="never" nodeType="tmRoot"/>
      </p:par>
    </p:tnLst>
  </p:timing>
  <p:hf hdr="0" ftr="0"/>
  <p:txStyles>
    <p:titleStyle>
      <a:lvl1pPr algn="l" defTabSz="914400" rtl="0" eaLnBrk="1" latinLnBrk="0" hangingPunct="1">
        <a:spcBef>
          <a:spcPct val="0"/>
        </a:spcBef>
        <a:buNone/>
        <a:defRPr sz="22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security.stackexchange.com/questions/12332/where-to-store-a-server-side-encryption-key"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superuser.com/questions/620121/what-is-the-difference-between-a-certificate-and-a-key-with-respect-to-ss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q9vu6_2r0o4"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en.wikipedia.org/wiki/Man-in-the-middle_attack"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azure.microsoft.com/en-us/services/cache/"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docs.microsoft.com/en-us/azure/active-directory/managed-identities-azure-resources/services-support-managed-identiti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5.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docs.microsoft.com/en-us/azure/storage/common/storage-service-encryption"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6.xml"/></Relationships>
</file>

<file path=ppt/slides/_rels/slide5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hyperlink" Target="https://security.stackexchange.com/questions/20187/oauth2-cross-site-request-forgery-and-state-parameter/138923#138923?newreg=f43e1f39d0114108a13b930373412d0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7.xml"/></Relationships>
</file>

<file path=ppt/slides/_rels/slide65.xml.rels><?xml version="1.0" encoding="UTF-8" standalone="yes"?>
<Relationships xmlns="http://schemas.openxmlformats.org/package/2006/relationships"><Relationship Id="rId2" Type="http://schemas.openxmlformats.org/officeDocument/2006/relationships/hyperlink" Target="https://www.youtube.com/watch?v=CkZ4nOy0RbE"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429000" y="3581400"/>
            <a:ext cx="2057400" cy="381001"/>
          </a:xfrm>
        </p:spPr>
        <p:txBody>
          <a:bodyPr>
            <a:normAutofit lnSpcReduction="10000"/>
          </a:bodyPr>
          <a:lstStyle/>
          <a:p>
            <a:r>
              <a:rPr lang="en-US" dirty="0" smtClean="0">
                <a:solidFill>
                  <a:schemeClr val="accent1">
                    <a:lumMod val="25000"/>
                  </a:schemeClr>
                </a:solidFill>
              </a:rPr>
              <a:t>Davide Spano</a:t>
            </a:r>
          </a:p>
          <a:p>
            <a:endParaRPr lang="en-US" dirty="0" smtClean="0">
              <a:solidFill>
                <a:schemeClr val="accent1">
                  <a:lumMod val="25000"/>
                </a:schemeClr>
              </a:solidFill>
            </a:endParaRPr>
          </a:p>
        </p:txBody>
      </p:sp>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1</a:t>
            </a:fld>
            <a:endParaRPr lang="en-US" dirty="0"/>
          </a:p>
        </p:txBody>
      </p:sp>
      <p:sp>
        <p:nvSpPr>
          <p:cNvPr id="2" name="Title 1"/>
          <p:cNvSpPr>
            <a:spLocks noGrp="1"/>
          </p:cNvSpPr>
          <p:nvPr>
            <p:ph type="title"/>
          </p:nvPr>
        </p:nvSpPr>
        <p:spPr>
          <a:xfrm>
            <a:off x="2190750" y="2286000"/>
            <a:ext cx="4686300" cy="990600"/>
          </a:xfrm>
        </p:spPr>
        <p:txBody>
          <a:bodyPr/>
          <a:lstStyle/>
          <a:p>
            <a:pPr algn="ctr"/>
            <a:r>
              <a:rPr lang="en-US" dirty="0" smtClean="0"/>
              <a:t>Security in Microsoft Azure</a:t>
            </a:r>
            <a:br>
              <a:rPr lang="en-US" dirty="0" smtClean="0"/>
            </a:br>
            <a:endParaRPr lang="en-US" dirty="0"/>
          </a:p>
        </p:txBody>
      </p:sp>
    </p:spTree>
    <p:extLst>
      <p:ext uri="{BB962C8B-B14F-4D97-AF65-F5344CB8AC3E}">
        <p14:creationId xmlns:p14="http://schemas.microsoft.com/office/powerpoint/2010/main" val="340000718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10</a:t>
            </a:fld>
            <a:endParaRPr lang="en-US" dirty="0"/>
          </a:p>
        </p:txBody>
      </p:sp>
      <p:sp>
        <p:nvSpPr>
          <p:cNvPr id="2" name="Title 1"/>
          <p:cNvSpPr>
            <a:spLocks noGrp="1"/>
          </p:cNvSpPr>
          <p:nvPr>
            <p:ph type="title"/>
          </p:nvPr>
        </p:nvSpPr>
        <p:spPr>
          <a:xfrm>
            <a:off x="762000" y="2743200"/>
            <a:ext cx="7772400" cy="990600"/>
          </a:xfrm>
        </p:spPr>
        <p:txBody>
          <a:bodyPr/>
          <a:lstStyle/>
          <a:p>
            <a:pPr algn="ctr"/>
            <a:r>
              <a:rPr lang="en-US" dirty="0" smtClean="0"/>
              <a:t>Secrets</a:t>
            </a:r>
            <a:br>
              <a:rPr lang="en-US" dirty="0" smtClean="0"/>
            </a:br>
            <a:endParaRPr lang="en-US" dirty="0"/>
          </a:p>
        </p:txBody>
      </p:sp>
    </p:spTree>
    <p:extLst>
      <p:ext uri="{BB962C8B-B14F-4D97-AF65-F5344CB8AC3E}">
        <p14:creationId xmlns:p14="http://schemas.microsoft.com/office/powerpoint/2010/main" val="34867292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pPr algn="just"/>
            <a:r>
              <a:rPr lang="en-US" dirty="0" smtClean="0"/>
              <a:t>It must be kept safe somewhere</a:t>
            </a:r>
          </a:p>
          <a:p>
            <a:pPr algn="just"/>
            <a:r>
              <a:rPr lang="en-US" dirty="0" smtClean="0"/>
              <a:t>It cannot (even accidentally) be shared with anyone who should not know</a:t>
            </a:r>
          </a:p>
          <a:p>
            <a:pPr algn="just"/>
            <a:r>
              <a:rPr lang="en-US" dirty="0" smtClean="0"/>
              <a:t>It can be forgotten, lost, stolen or corrupted in which case becomes worthless and/or can cause loss of assets</a:t>
            </a:r>
          </a:p>
          <a:p>
            <a:pPr algn="just"/>
            <a:r>
              <a:rPr lang="en-US" dirty="0" smtClean="0"/>
              <a:t>Just the suspicion of loss or of accidental leak makes it worthless and a liability</a:t>
            </a:r>
          </a:p>
          <a:p>
            <a:pPr algn="just"/>
            <a:r>
              <a:rPr lang="en-US" dirty="0" smtClean="0"/>
              <a:t>More than one secret and life gets very complicated!</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11</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Secrets</a:t>
            </a:r>
            <a:endParaRPr lang="en-US" b="1" dirty="0">
              <a:solidFill>
                <a:schemeClr val="tx1"/>
              </a:solidFill>
            </a:endParaRPr>
          </a:p>
        </p:txBody>
      </p:sp>
    </p:spTree>
    <p:extLst>
      <p:ext uri="{BB962C8B-B14F-4D97-AF65-F5344CB8AC3E}">
        <p14:creationId xmlns:p14="http://schemas.microsoft.com/office/powerpoint/2010/main" val="1486479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3505200" y="3200400"/>
            <a:ext cx="2133600" cy="609600"/>
          </a:xfrm>
        </p:spPr>
        <p:txBody>
          <a:bodyPr/>
          <a:lstStyle/>
          <a:p>
            <a:pPr>
              <a:buNone/>
            </a:pPr>
            <a:r>
              <a:rPr lang="en-US" i="1" dirty="0" smtClean="0"/>
              <a:t>A Very Bad App!</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12</a:t>
            </a:fld>
            <a:endParaRPr lang="en-US"/>
          </a:p>
        </p:txBody>
      </p:sp>
      <p:sp>
        <p:nvSpPr>
          <p:cNvPr id="8" name="Sottotitolo 7"/>
          <p:cNvSpPr>
            <a:spLocks noGrp="1"/>
          </p:cNvSpPr>
          <p:nvPr>
            <p:ph type="subTitle" idx="14"/>
          </p:nvPr>
        </p:nvSpPr>
        <p:spPr>
          <a:xfrm>
            <a:off x="457200" y="1524000"/>
            <a:ext cx="8229600" cy="457200"/>
          </a:xfrm>
        </p:spPr>
        <p:txBody>
          <a:bodyPr/>
          <a:lstStyle/>
          <a:p>
            <a:r>
              <a:rPr lang="en-US" b="1" dirty="0" smtClean="0">
                <a:solidFill>
                  <a:schemeClr val="tx1"/>
                </a:solidFill>
              </a:rPr>
              <a:t>Demo</a:t>
            </a:r>
            <a:endParaRPr lang="en-US" b="1" dirty="0"/>
          </a:p>
          <a:p>
            <a:endParaRPr lang="en-US" b="1" dirty="0">
              <a:solidFill>
                <a:schemeClr val="tx1"/>
              </a:solidFill>
            </a:endParaRPr>
          </a:p>
        </p:txBody>
      </p:sp>
    </p:spTree>
    <p:extLst>
      <p:ext uri="{BB962C8B-B14F-4D97-AF65-F5344CB8AC3E}">
        <p14:creationId xmlns:p14="http://schemas.microsoft.com/office/powerpoint/2010/main" val="6161792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513" y="1752600"/>
            <a:ext cx="8229600" cy="3962400"/>
          </a:xfrm>
        </p:spPr>
        <p:txBody>
          <a:bodyPr/>
          <a:lstStyle/>
          <a:p>
            <a:r>
              <a:rPr lang="en-US" dirty="0" smtClean="0">
                <a:hlinkClick r:id="rId2"/>
              </a:rPr>
              <a:t>Where to store a server side encryption key?</a:t>
            </a:r>
            <a:endParaRPr lang="en-US" dirty="0" smtClean="0"/>
          </a:p>
          <a:p>
            <a:endParaRPr lang="en-US" dirty="0"/>
          </a:p>
          <a:p>
            <a:pPr marL="0" indent="0">
              <a:buNone/>
            </a:pPr>
            <a:r>
              <a:rPr lang="en-US" dirty="0" smtClean="0"/>
              <a:t>This is a good question posed on Stack Exchange Information Security.</a:t>
            </a:r>
          </a:p>
          <a:p>
            <a:pPr marL="0" indent="0">
              <a:buNone/>
            </a:pPr>
            <a:endParaRPr lang="en-US" dirty="0" smtClean="0"/>
          </a:p>
          <a:p>
            <a:pPr marL="457200" indent="-457200">
              <a:buFont typeface="+mj-lt"/>
              <a:buAutoNum type="arabicPeriod"/>
            </a:pPr>
            <a:r>
              <a:rPr lang="en-US" dirty="0"/>
              <a:t>Use an external Hardware Security </a:t>
            </a:r>
            <a:r>
              <a:rPr lang="en-US" dirty="0" smtClean="0"/>
              <a:t>Module</a:t>
            </a:r>
            <a:r>
              <a:rPr lang="en-US" dirty="0"/>
              <a:t> </a:t>
            </a:r>
            <a:endParaRPr lang="en-US" dirty="0" smtClean="0"/>
          </a:p>
          <a:p>
            <a:pPr marL="457200" indent="-457200">
              <a:buFont typeface="+mj-lt"/>
              <a:buAutoNum type="arabicPeriod"/>
            </a:pPr>
            <a:r>
              <a:rPr lang="en-US" dirty="0"/>
              <a:t>Tie the encryption key to your </a:t>
            </a:r>
            <a:r>
              <a:rPr lang="en-US" dirty="0" smtClean="0"/>
              <a:t>hardware i.e. </a:t>
            </a:r>
            <a:r>
              <a:rPr lang="en-US" dirty="0"/>
              <a:t>TPM </a:t>
            </a:r>
            <a:r>
              <a:rPr lang="en-US" dirty="0" smtClean="0"/>
              <a:t>chips</a:t>
            </a:r>
          </a:p>
          <a:p>
            <a:pPr marL="457200" indent="-457200">
              <a:buFont typeface="+mj-lt"/>
              <a:buAutoNum type="arabicPeriod"/>
            </a:pPr>
            <a:r>
              <a:rPr lang="en-US" dirty="0"/>
              <a:t>Tie the encryption key to your admin login </a:t>
            </a:r>
            <a:endParaRPr lang="en-US" dirty="0" smtClean="0"/>
          </a:p>
          <a:p>
            <a:pPr marL="457200" indent="-457200">
              <a:buFont typeface="+mj-lt"/>
              <a:buAutoNum type="arabicPeriod"/>
            </a:pPr>
            <a:r>
              <a:rPr lang="en-US" dirty="0"/>
              <a:t>Type in the encryption key when you start up, store it in </a:t>
            </a:r>
            <a:r>
              <a:rPr lang="en-US" dirty="0" smtClean="0"/>
              <a:t>memory</a:t>
            </a:r>
          </a:p>
          <a:p>
            <a:pPr marL="457200" indent="-457200">
              <a:buFont typeface="+mj-lt"/>
              <a:buAutoNum type="arabicPeriod"/>
            </a:pPr>
            <a:r>
              <a:rPr lang="en-US" dirty="0"/>
              <a:t>Store the key on a different </a:t>
            </a:r>
            <a:r>
              <a:rPr lang="en-US" dirty="0" smtClean="0"/>
              <a:t>server</a:t>
            </a:r>
            <a:r>
              <a:rPr lang="en-US" dirty="0"/>
              <a:t> </a:t>
            </a:r>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13</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Where to store a secret?</a:t>
            </a:r>
            <a:endParaRPr lang="en-US" b="1" dirty="0">
              <a:solidFill>
                <a:schemeClr val="tx1"/>
              </a:solidFill>
            </a:endParaRPr>
          </a:p>
        </p:txBody>
      </p:sp>
    </p:spTree>
    <p:extLst>
      <p:ext uri="{BB962C8B-B14F-4D97-AF65-F5344CB8AC3E}">
        <p14:creationId xmlns:p14="http://schemas.microsoft.com/office/powerpoint/2010/main" val="40931246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r>
              <a:rPr lang="en-US" dirty="0" smtClean="0"/>
              <a:t>It must be kept safe somewhere</a:t>
            </a:r>
          </a:p>
          <a:p>
            <a:r>
              <a:rPr lang="en-US" dirty="0" smtClean="0"/>
              <a:t>It cannot be shared with anyone who should not know</a:t>
            </a:r>
          </a:p>
          <a:p>
            <a:r>
              <a:rPr lang="en-US" dirty="0" smtClean="0"/>
              <a:t>It can be forgotten or lost</a:t>
            </a:r>
          </a:p>
          <a:p>
            <a:r>
              <a:rPr lang="en-US" dirty="0" smtClean="0"/>
              <a:t>If stolen it becomes worthless</a:t>
            </a:r>
          </a:p>
          <a:p>
            <a:r>
              <a:rPr lang="en-US" dirty="0" smtClean="0"/>
              <a:t>Just the suspicion of loss or of a leak makes it worthless</a:t>
            </a:r>
          </a:p>
          <a:p>
            <a:r>
              <a:rPr lang="en-US" dirty="0" smtClean="0"/>
              <a:t>More than one secret and life gets very complicated!</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14</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The Problems with Secrets</a:t>
            </a:r>
            <a:endParaRPr lang="en-US" b="1" dirty="0">
              <a:solidFill>
                <a:schemeClr val="tx1"/>
              </a:solidFill>
            </a:endParaRPr>
          </a:p>
        </p:txBody>
      </p:sp>
    </p:spTree>
    <p:extLst>
      <p:ext uri="{BB962C8B-B14F-4D97-AF65-F5344CB8AC3E}">
        <p14:creationId xmlns:p14="http://schemas.microsoft.com/office/powerpoint/2010/main" val="22033140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marL="0" indent="0" algn="just">
              <a:buNone/>
            </a:pPr>
            <a:r>
              <a:rPr lang="en-US" dirty="0" smtClean="0"/>
              <a:t>A storage service used to store </a:t>
            </a:r>
            <a:r>
              <a:rPr lang="en-US" dirty="0"/>
              <a:t>cryptographic keys and secrets </a:t>
            </a:r>
            <a:r>
              <a:rPr lang="en-US" dirty="0" smtClean="0"/>
              <a:t>and keep this </a:t>
            </a:r>
            <a:r>
              <a:rPr lang="en-US" dirty="0"/>
              <a:t>information secure.</a:t>
            </a:r>
            <a:r>
              <a:rPr lang="en-US" dirty="0" smtClean="0"/>
              <a:t> The service offers a software abstraction to solve </a:t>
            </a:r>
            <a:r>
              <a:rPr lang="en-US" dirty="0"/>
              <a:t>the following </a:t>
            </a:r>
            <a:r>
              <a:rPr lang="en-US" dirty="0" smtClean="0"/>
              <a:t>problems. </a:t>
            </a:r>
          </a:p>
          <a:p>
            <a:pPr marL="0" indent="0" algn="just">
              <a:buNone/>
            </a:pPr>
            <a:endParaRPr lang="en-US" dirty="0"/>
          </a:p>
          <a:p>
            <a:r>
              <a:rPr lang="en-US" b="1" dirty="0"/>
              <a:t>Secret </a:t>
            </a:r>
            <a:r>
              <a:rPr lang="en-US" b="1" dirty="0" smtClean="0"/>
              <a:t>and Keys management</a:t>
            </a:r>
            <a:r>
              <a:rPr lang="en-US" dirty="0" smtClean="0"/>
              <a:t> such as access control.</a:t>
            </a:r>
            <a:endParaRPr lang="en-US" dirty="0"/>
          </a:p>
          <a:p>
            <a:r>
              <a:rPr lang="en-US" b="1" dirty="0" smtClean="0"/>
              <a:t>Certificate management</a:t>
            </a:r>
            <a:r>
              <a:rPr lang="en-US" dirty="0"/>
              <a:t> </a:t>
            </a:r>
            <a:r>
              <a:rPr lang="en-US" dirty="0" smtClean="0"/>
              <a:t>including provision</a:t>
            </a:r>
            <a:r>
              <a:rPr lang="en-US" dirty="0"/>
              <a:t> </a:t>
            </a:r>
            <a:r>
              <a:rPr lang="en-US" dirty="0" smtClean="0"/>
              <a:t>and deployment i.e. (SSL/TLS</a:t>
            </a:r>
            <a:r>
              <a:rPr lang="en-US" dirty="0"/>
              <a:t>) certificates </a:t>
            </a:r>
            <a:r>
              <a:rPr lang="en-US" dirty="0" smtClean="0"/>
              <a:t>used within </a:t>
            </a:r>
            <a:r>
              <a:rPr lang="en-US" dirty="0"/>
              <a:t>Azure </a:t>
            </a:r>
            <a:r>
              <a:rPr lang="en-US" dirty="0" smtClean="0"/>
              <a:t>internally connected artifacts.</a:t>
            </a:r>
            <a:endParaRPr lang="en-US" dirty="0"/>
          </a:p>
          <a:p>
            <a:r>
              <a:rPr lang="en-US" b="1" dirty="0"/>
              <a:t>Store secrets </a:t>
            </a:r>
            <a:r>
              <a:rPr lang="en-US" b="1" dirty="0" smtClean="0"/>
              <a:t>and Keys on HSMs</a:t>
            </a:r>
            <a:endParaRPr lang="en-US" dirty="0"/>
          </a:p>
          <a:p>
            <a:pPr marL="0" indent="0" algn="just">
              <a:buNone/>
            </a:pP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15</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rPr>
              <a:t>What is Azure Key Vault</a:t>
            </a:r>
            <a:endParaRPr lang="en-US" b="1" dirty="0">
              <a:solidFill>
                <a:schemeClr val="tx1"/>
              </a:solidFill>
            </a:endParaRPr>
          </a:p>
        </p:txBody>
      </p:sp>
    </p:spTree>
    <p:extLst>
      <p:ext uri="{BB962C8B-B14F-4D97-AF65-F5344CB8AC3E}">
        <p14:creationId xmlns:p14="http://schemas.microsoft.com/office/powerpoint/2010/main" val="20120902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905000"/>
            <a:ext cx="8229600" cy="3657600"/>
          </a:xfrm>
        </p:spPr>
        <p:txBody>
          <a:bodyPr>
            <a:normAutofit/>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Secrets </a:t>
            </a:r>
          </a:p>
          <a:p>
            <a:pPr marL="0" indent="0">
              <a:buNone/>
            </a:pPr>
            <a:endParaRPr lang="en-US" dirty="0" smtClean="0"/>
          </a:p>
          <a:p>
            <a:pPr marL="0" indent="0" algn="just">
              <a:buNone/>
            </a:pPr>
            <a:r>
              <a:rPr lang="en-US" dirty="0"/>
              <a:t>B</a:t>
            </a:r>
            <a:r>
              <a:rPr lang="en-US" dirty="0" smtClean="0"/>
              <a:t>inary sequences with no semantic i.e. passwords, connection strings, bank details, thumbprints, hashes, etc. Any sensitive information that must be protected and access controlled. Any piece of information that may be versioned and needs to be centrally managed.</a:t>
            </a:r>
            <a:endParaRPr lang="en-US" dirty="0"/>
          </a:p>
          <a:p>
            <a:pPr marL="0" indent="0">
              <a:buNone/>
            </a:pPr>
            <a:endParaRPr lang="en-US" dirty="0" smtClean="0"/>
          </a:p>
          <a:p>
            <a:pPr marL="0" indent="0">
              <a:buNone/>
            </a:pPr>
            <a:endParaRPr lang="en-US" dirty="0" smtClean="0"/>
          </a:p>
        </p:txBody>
      </p:sp>
      <p:sp>
        <p:nvSpPr>
          <p:cNvPr id="3" name="Date Placeholder 2"/>
          <p:cNvSpPr>
            <a:spLocks noGrp="1"/>
          </p:cNvSpPr>
          <p:nvPr>
            <p:ph type="dt" sz="half" idx="10"/>
          </p:nvPr>
        </p:nvSpPr>
        <p:spPr/>
        <p:txBody>
          <a:bodyPr/>
          <a:lstStyle/>
          <a:p>
            <a:fld id="{F8078618-4CAE-48E8-A205-9D92A68D094A}" type="datetime1">
              <a:rPr lang="en-US" smtClean="0"/>
              <a:pPr/>
              <a:t>5/19/2019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16</a:t>
            </a:fld>
            <a:endParaRPr lang="en-US"/>
          </a:p>
        </p:txBody>
      </p:sp>
      <p:sp>
        <p:nvSpPr>
          <p:cNvPr id="5" name="Subtitle 4"/>
          <p:cNvSpPr>
            <a:spLocks noGrp="1"/>
          </p:cNvSpPr>
          <p:nvPr>
            <p:ph type="subTitle" idx="14"/>
          </p:nvPr>
        </p:nvSpPr>
        <p:spPr>
          <a:xfrm>
            <a:off x="1219200" y="1050925"/>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15500444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828800"/>
            <a:ext cx="8229600" cy="3733800"/>
          </a:xfrm>
        </p:spPr>
        <p:txBody>
          <a:bodyPr>
            <a:normAutofit lnSpcReduction="10000"/>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Cryptographic Keys </a:t>
            </a:r>
          </a:p>
          <a:p>
            <a:pPr marL="0" indent="0">
              <a:buNone/>
            </a:pPr>
            <a:endParaRPr lang="en-US" dirty="0" smtClean="0"/>
          </a:p>
          <a:p>
            <a:pPr marL="0" indent="0" algn="just">
              <a:buNone/>
            </a:pPr>
            <a:r>
              <a:rPr lang="en-US" dirty="0" smtClean="0"/>
              <a:t>Existing RSA </a:t>
            </a:r>
            <a:r>
              <a:rPr lang="en-US" dirty="0"/>
              <a:t> (Rivest–Shamir–Adleman</a:t>
            </a:r>
            <a:r>
              <a:rPr lang="en-US" dirty="0" smtClean="0"/>
              <a:t>) or EC (Elliptic Curve) Keys. These can either be imported into Azure Key Vault or be directly generated and stored by it. </a:t>
            </a:r>
            <a:r>
              <a:rPr lang="en-US" dirty="0"/>
              <a:t>A cryptographic key is a string of bits used by a cryptographic algorithm to transform plain text into </a:t>
            </a:r>
            <a:r>
              <a:rPr lang="en-US" b="1" dirty="0"/>
              <a:t>c</a:t>
            </a:r>
            <a:r>
              <a:rPr lang="en-US" b="1" dirty="0" smtClean="0"/>
              <a:t>iphertex </a:t>
            </a:r>
            <a:r>
              <a:rPr lang="en-US" dirty="0" smtClean="0"/>
              <a:t>or </a:t>
            </a:r>
            <a:r>
              <a:rPr lang="en-US" dirty="0"/>
              <a:t>vice versa</a:t>
            </a:r>
            <a:r>
              <a:rPr lang="en-US" dirty="0" smtClean="0"/>
              <a:t>. Their format is an </a:t>
            </a:r>
            <a:r>
              <a:rPr lang="en-US" dirty="0"/>
              <a:t>a</a:t>
            </a:r>
            <a:r>
              <a:rPr lang="en-US" dirty="0" smtClean="0"/>
              <a:t>greed industry standard. </a:t>
            </a:r>
            <a:endParaRPr lang="en-US" dirty="0"/>
          </a:p>
          <a:p>
            <a:pPr marL="0" indent="0">
              <a:buNone/>
            </a:pPr>
            <a:endParaRPr lang="en-US" dirty="0" smtClean="0"/>
          </a:p>
          <a:p>
            <a:pPr marL="0" indent="0">
              <a:buNone/>
            </a:pPr>
            <a:endParaRPr lang="en-US" dirty="0" smtClean="0"/>
          </a:p>
        </p:txBody>
      </p:sp>
      <p:sp>
        <p:nvSpPr>
          <p:cNvPr id="3" name="Date Placeholder 2"/>
          <p:cNvSpPr>
            <a:spLocks noGrp="1"/>
          </p:cNvSpPr>
          <p:nvPr>
            <p:ph type="dt" sz="half" idx="10"/>
          </p:nvPr>
        </p:nvSpPr>
        <p:spPr/>
        <p:txBody>
          <a:bodyPr/>
          <a:lstStyle/>
          <a:p>
            <a:fld id="{F8078618-4CAE-48E8-A205-9D92A68D094A}" type="datetime1">
              <a:rPr lang="en-US" smtClean="0"/>
              <a:pPr/>
              <a:t>5/19/2019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17</a:t>
            </a:fld>
            <a:endParaRPr lang="en-US"/>
          </a:p>
        </p:txBody>
      </p:sp>
      <p:sp>
        <p:nvSpPr>
          <p:cNvPr id="5" name="Subtitle 4"/>
          <p:cNvSpPr>
            <a:spLocks noGrp="1"/>
          </p:cNvSpPr>
          <p:nvPr>
            <p:ph type="subTitle" idx="14"/>
          </p:nvPr>
        </p:nvSpPr>
        <p:spPr>
          <a:xfrm>
            <a:off x="1373372" y="990600"/>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21317025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8972" y="1752600"/>
            <a:ext cx="8229600" cy="3810000"/>
          </a:xfrm>
        </p:spPr>
        <p:txBody>
          <a:bodyPr>
            <a:normAutofit lnSpcReduction="10000"/>
          </a:bodyPr>
          <a:lstStyle/>
          <a:p>
            <a:pPr marL="457200" indent="-457200">
              <a:buFont typeface="+mj-lt"/>
              <a:buAutoNum type="arabicPeriod"/>
            </a:pPr>
            <a:r>
              <a:rPr lang="en-US" dirty="0" smtClean="0"/>
              <a:t>Secrets</a:t>
            </a:r>
          </a:p>
          <a:p>
            <a:pPr marL="457200" indent="-457200">
              <a:buFont typeface="+mj-lt"/>
              <a:buAutoNum type="arabicPeriod"/>
            </a:pPr>
            <a:r>
              <a:rPr lang="en-US" dirty="0" smtClean="0"/>
              <a:t>Keys</a:t>
            </a:r>
          </a:p>
          <a:p>
            <a:pPr marL="457200" indent="-457200">
              <a:buFont typeface="+mj-lt"/>
              <a:buAutoNum type="arabicPeriod"/>
            </a:pPr>
            <a:r>
              <a:rPr lang="en-US" dirty="0" smtClean="0"/>
              <a:t>Certificates</a:t>
            </a:r>
            <a:endParaRPr lang="en-US" dirty="0"/>
          </a:p>
          <a:p>
            <a:pPr marL="457200" indent="-457200">
              <a:buFont typeface="+mj-lt"/>
              <a:buAutoNum type="arabicPeriod"/>
            </a:pPr>
            <a:endParaRPr lang="en-US" dirty="0" smtClean="0"/>
          </a:p>
          <a:p>
            <a:pPr marL="0" indent="0">
              <a:buNone/>
            </a:pPr>
            <a:r>
              <a:rPr lang="en-US" dirty="0" smtClean="0"/>
              <a:t>Certificates</a:t>
            </a:r>
          </a:p>
          <a:p>
            <a:pPr marL="0" indent="0">
              <a:buNone/>
            </a:pPr>
            <a:endParaRPr lang="en-US" dirty="0" smtClean="0"/>
          </a:p>
          <a:p>
            <a:pPr marL="0" indent="0" algn="just">
              <a:buNone/>
            </a:pPr>
            <a:r>
              <a:rPr lang="en-US" dirty="0" smtClean="0"/>
              <a:t>Data files which that digitally bind a cryptographic key(s) to an organization and prove ownership. The majority of certificates are Public Key Certificates (PKC) which holds information about the key(s) and their owner(s). The PKC is digitally signed by the Authority that has verified the certificate’s content. The most common format for PKC is X.509.</a:t>
            </a:r>
          </a:p>
        </p:txBody>
      </p:sp>
      <p:sp>
        <p:nvSpPr>
          <p:cNvPr id="3" name="Date Placeholder 2"/>
          <p:cNvSpPr>
            <a:spLocks noGrp="1"/>
          </p:cNvSpPr>
          <p:nvPr>
            <p:ph type="dt" sz="half" idx="10"/>
          </p:nvPr>
        </p:nvSpPr>
        <p:spPr/>
        <p:txBody>
          <a:bodyPr/>
          <a:lstStyle/>
          <a:p>
            <a:fld id="{F8078618-4CAE-48E8-A205-9D92A68D094A}" type="datetime1">
              <a:rPr lang="en-US" smtClean="0"/>
              <a:pPr/>
              <a:t>5/19/2019</a:t>
            </a:fld>
            <a:endParaRPr lang="en-US"/>
          </a:p>
        </p:txBody>
      </p:sp>
      <p:sp>
        <p:nvSpPr>
          <p:cNvPr id="4" name="Slide Number Placeholder 3"/>
          <p:cNvSpPr>
            <a:spLocks noGrp="1"/>
          </p:cNvSpPr>
          <p:nvPr>
            <p:ph type="sldNum" sz="quarter" idx="12"/>
          </p:nvPr>
        </p:nvSpPr>
        <p:spPr/>
        <p:txBody>
          <a:bodyPr/>
          <a:lstStyle/>
          <a:p>
            <a:fld id="{02623B3A-910D-43F4-BBA9-9429D5B0014D}" type="slidenum">
              <a:rPr lang="en-US" smtClean="0"/>
              <a:pPr/>
              <a:t>18</a:t>
            </a:fld>
            <a:endParaRPr lang="en-US"/>
          </a:p>
        </p:txBody>
      </p:sp>
      <p:sp>
        <p:nvSpPr>
          <p:cNvPr id="5" name="Subtitle 4"/>
          <p:cNvSpPr>
            <a:spLocks noGrp="1"/>
          </p:cNvSpPr>
          <p:nvPr>
            <p:ph type="subTitle" idx="14"/>
          </p:nvPr>
        </p:nvSpPr>
        <p:spPr>
          <a:xfrm>
            <a:off x="1447800" y="958850"/>
            <a:ext cx="6400800" cy="457200"/>
          </a:xfrm>
        </p:spPr>
        <p:txBody>
          <a:bodyPr/>
          <a:lstStyle/>
          <a:p>
            <a:r>
              <a:rPr lang="en-US" dirty="0" smtClean="0"/>
              <a:t>Resource Types in Azure Key Vault</a:t>
            </a:r>
            <a:endParaRPr lang="en-US" dirty="0"/>
          </a:p>
        </p:txBody>
      </p:sp>
    </p:spTree>
    <p:extLst>
      <p:ext uri="{BB962C8B-B14F-4D97-AF65-F5344CB8AC3E}">
        <p14:creationId xmlns:p14="http://schemas.microsoft.com/office/powerpoint/2010/main" val="203325370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marL="0" indent="0" algn="just">
              <a:buNone/>
            </a:pPr>
            <a:r>
              <a:rPr lang="en-US" dirty="0"/>
              <a:t>A certificate contains a public </a:t>
            </a:r>
            <a:r>
              <a:rPr lang="en-US" dirty="0" smtClean="0"/>
              <a:t>key and additional </a:t>
            </a:r>
            <a:r>
              <a:rPr lang="en-US" dirty="0"/>
              <a:t>information such as issuer, what the certificate is supposed to be used for, and other types of metadata</a:t>
            </a:r>
            <a:r>
              <a:rPr lang="en-US" dirty="0" smtClean="0"/>
              <a:t>. It is signed </a:t>
            </a:r>
            <a:r>
              <a:rPr lang="en-US" dirty="0"/>
              <a:t>by a certificate authority (CA) using CA's private key</a:t>
            </a:r>
            <a:r>
              <a:rPr lang="en-US" dirty="0" smtClean="0"/>
              <a:t>. This allows the recipient of the certificate to verify the authenticity of the certificate itself.</a:t>
            </a: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19</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hlinkClick r:id="rId2"/>
              </a:rPr>
              <a:t>What is Certificate</a:t>
            </a:r>
            <a:endParaRPr lang="en-US" b="1" dirty="0">
              <a:solidFill>
                <a:schemeClr val="tx1"/>
              </a:solidFill>
            </a:endParaRPr>
          </a:p>
        </p:txBody>
      </p:sp>
    </p:spTree>
    <p:extLst>
      <p:ext uri="{BB962C8B-B14F-4D97-AF65-F5344CB8AC3E}">
        <p14:creationId xmlns:p14="http://schemas.microsoft.com/office/powerpoint/2010/main" val="3682570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172516" y="1720667"/>
            <a:ext cx="4743450" cy="1033415"/>
          </a:xfrm>
        </p:spPr>
        <p:txBody>
          <a:bodyPr>
            <a:normAutofit/>
          </a:bodyPr>
          <a:lstStyle/>
          <a:p>
            <a:r>
              <a:rPr lang="en-US" dirty="0" smtClean="0">
                <a:solidFill>
                  <a:schemeClr val="accent1">
                    <a:lumMod val="25000"/>
                  </a:schemeClr>
                </a:solidFill>
              </a:rPr>
              <a:t>Davide Spano</a:t>
            </a:r>
          </a:p>
          <a:p>
            <a:r>
              <a:rPr lang="en-US" dirty="0" smtClean="0">
                <a:solidFill>
                  <a:schemeClr val="accent1">
                    <a:lumMod val="25000"/>
                  </a:schemeClr>
                </a:solidFill>
              </a:rPr>
              <a:t>(davide.spano@wuerth-phoenix.com)</a:t>
            </a:r>
            <a:endParaRPr lang="en-US" dirty="0" smtClean="0">
              <a:solidFill>
                <a:schemeClr val="accent1">
                  <a:lumMod val="25000"/>
                </a:schemeClr>
              </a:solidFill>
            </a:endParaRPr>
          </a:p>
        </p:txBody>
      </p:sp>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2</a:t>
            </a:fld>
            <a:endParaRPr lang="en-US" dirty="0"/>
          </a:p>
        </p:txBody>
      </p:sp>
      <p:sp>
        <p:nvSpPr>
          <p:cNvPr id="2" name="Title 1"/>
          <p:cNvSpPr>
            <a:spLocks noGrp="1"/>
          </p:cNvSpPr>
          <p:nvPr>
            <p:ph type="title"/>
          </p:nvPr>
        </p:nvSpPr>
        <p:spPr>
          <a:xfrm>
            <a:off x="2201091" y="910334"/>
            <a:ext cx="4686300" cy="680214"/>
          </a:xfrm>
        </p:spPr>
        <p:txBody>
          <a:bodyPr/>
          <a:lstStyle/>
          <a:p>
            <a:pPr algn="ctr"/>
            <a:r>
              <a:rPr lang="en-US" dirty="0" smtClean="0"/>
              <a:t>The Author and Speaker</a:t>
            </a:r>
            <a:endParaRPr lang="en-US" dirty="0"/>
          </a:p>
        </p:txBody>
      </p:sp>
      <p:sp>
        <p:nvSpPr>
          <p:cNvPr id="5" name="Rectangle 4"/>
          <p:cNvSpPr/>
          <p:nvPr/>
        </p:nvSpPr>
        <p:spPr>
          <a:xfrm>
            <a:off x="609600" y="3124200"/>
            <a:ext cx="8077200" cy="2585323"/>
          </a:xfrm>
          <a:prstGeom prst="rect">
            <a:avLst/>
          </a:prstGeom>
        </p:spPr>
        <p:txBody>
          <a:bodyPr wrap="square">
            <a:spAutoFit/>
          </a:bodyPr>
          <a:lstStyle/>
          <a:p>
            <a:pPr marL="571500" indent="-285750" algn="just">
              <a:buFont typeface="Arial" panose="020B0604020202020204" pitchFamily="34" charset="0"/>
              <a:buChar char="•"/>
            </a:pPr>
            <a:r>
              <a:rPr lang="en-US" dirty="0" smtClean="0"/>
              <a:t>2007 - MSc </a:t>
            </a:r>
            <a:r>
              <a:rPr lang="en-US" dirty="0"/>
              <a:t>in Mechanical Engineering </a:t>
            </a:r>
            <a:r>
              <a:rPr lang="en-US" dirty="0" smtClean="0"/>
              <a:t>Robotics </a:t>
            </a:r>
            <a:r>
              <a:rPr lang="en-US" dirty="0"/>
              <a:t>and </a:t>
            </a:r>
            <a:r>
              <a:rPr lang="en-US" dirty="0" smtClean="0"/>
              <a:t>Automatics, </a:t>
            </a:r>
            <a:r>
              <a:rPr lang="en-US" dirty="0"/>
              <a:t>University of Brescia, Faculty of </a:t>
            </a:r>
            <a:r>
              <a:rPr lang="en-US" dirty="0" smtClean="0"/>
              <a:t>Engineering  </a:t>
            </a:r>
          </a:p>
          <a:p>
            <a:pPr marL="571500" indent="-285750" algn="just">
              <a:buFont typeface="Arial" panose="020B0604020202020204" pitchFamily="34" charset="0"/>
              <a:buChar char="•"/>
            </a:pPr>
            <a:endParaRPr lang="en-US" dirty="0" smtClean="0"/>
          </a:p>
          <a:p>
            <a:pPr marL="571500" indent="-285750" algn="just">
              <a:buFont typeface="Arial" panose="020B0604020202020204" pitchFamily="34" charset="0"/>
              <a:buChar char="•"/>
            </a:pPr>
            <a:r>
              <a:rPr lang="en-US" dirty="0" smtClean="0"/>
              <a:t>2007 – 2018 Worked in the UK as Software Engineer in several technical and non technical fields such as mechatronics, instrumentation, finance, insurance and pension sectors</a:t>
            </a:r>
          </a:p>
          <a:p>
            <a:pPr marL="571500" indent="-285750" algn="just">
              <a:buFont typeface="Arial" panose="020B0604020202020204" pitchFamily="34" charset="0"/>
              <a:buChar char="•"/>
            </a:pPr>
            <a:endParaRPr lang="en-US" dirty="0"/>
          </a:p>
          <a:p>
            <a:pPr marL="571500" indent="-285750" algn="just">
              <a:buFont typeface="Arial" panose="020B0604020202020204" pitchFamily="34" charset="0"/>
              <a:buChar char="•"/>
            </a:pPr>
            <a:r>
              <a:rPr lang="en-US" dirty="0" smtClean="0"/>
              <a:t>2018, October – joined Würth-Phoenix in the SpeedyTouch team where I help with the development of the new product </a:t>
            </a:r>
            <a:r>
              <a:rPr lang="en-US" dirty="0" err="1" smtClean="0"/>
              <a:t>SpeedyLead</a:t>
            </a:r>
            <a:r>
              <a:rPr lang="en-US" dirty="0" smtClean="0"/>
              <a:t> </a:t>
            </a:r>
            <a:endParaRPr lang="en-US" dirty="0"/>
          </a:p>
        </p:txBody>
      </p:sp>
    </p:spTree>
    <p:extLst>
      <p:ext uri="{BB962C8B-B14F-4D97-AF65-F5344CB8AC3E}">
        <p14:creationId xmlns:p14="http://schemas.microsoft.com/office/powerpoint/2010/main" val="23675602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20</a:t>
            </a:fld>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1000" y="1447800"/>
            <a:ext cx="8476906" cy="4648200"/>
          </a:xfrm>
        </p:spPr>
      </p:pic>
      <p:sp>
        <p:nvSpPr>
          <p:cNvPr id="7" name="Subtitle 4"/>
          <p:cNvSpPr>
            <a:spLocks noGrp="1"/>
          </p:cNvSpPr>
          <p:nvPr>
            <p:ph type="subTitle" idx="14"/>
          </p:nvPr>
        </p:nvSpPr>
        <p:spPr>
          <a:xfrm>
            <a:off x="1419053" y="990600"/>
            <a:ext cx="6400800" cy="457200"/>
          </a:xfrm>
        </p:spPr>
        <p:txBody>
          <a:bodyPr/>
          <a:lstStyle/>
          <a:p>
            <a:r>
              <a:rPr lang="en-US" dirty="0" smtClean="0">
                <a:hlinkClick r:id="rId3"/>
              </a:rPr>
              <a:t>Symmetric and Asymmetric Encryption</a:t>
            </a:r>
            <a:endParaRPr lang="en-US" dirty="0"/>
          </a:p>
        </p:txBody>
      </p:sp>
    </p:spTree>
    <p:extLst>
      <p:ext uri="{BB962C8B-B14F-4D97-AF65-F5344CB8AC3E}">
        <p14:creationId xmlns:p14="http://schemas.microsoft.com/office/powerpoint/2010/main" val="40580015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fontScale="92500"/>
          </a:bodyPr>
          <a:lstStyle/>
          <a:p>
            <a:pPr marL="0" indent="0" algn="just">
              <a:buNone/>
            </a:pPr>
            <a:r>
              <a:rPr lang="en-US" dirty="0" smtClean="0"/>
              <a:t>Alice wishes </a:t>
            </a:r>
            <a:r>
              <a:rPr lang="en-US" dirty="0"/>
              <a:t>to communicate with </a:t>
            </a:r>
            <a:r>
              <a:rPr lang="en-US" dirty="0" smtClean="0"/>
              <a:t>Bob. Mallory intercepts </a:t>
            </a:r>
            <a:r>
              <a:rPr lang="en-US" dirty="0"/>
              <a:t>the conversation </a:t>
            </a:r>
            <a:r>
              <a:rPr lang="en-US" dirty="0" smtClean="0"/>
              <a:t>of the key exchange and obtains Bob’s PK and send Alice its PK instead now Mallory can send false messages to Bob and read Alice’s.</a:t>
            </a:r>
          </a:p>
          <a:p>
            <a:pPr marL="0" indent="0" algn="just">
              <a:buNone/>
            </a:pPr>
            <a:endParaRPr lang="en-US" dirty="0" smtClean="0"/>
          </a:p>
          <a:p>
            <a:pPr marL="0" indent="0" algn="just">
              <a:buNone/>
            </a:pPr>
            <a:r>
              <a:rPr lang="en-US" dirty="0" smtClean="0"/>
              <a:t>Alice</a:t>
            </a:r>
            <a:r>
              <a:rPr lang="en-US" dirty="0"/>
              <a:t>, believing this public key to be Bob's, encrypts her message with Mallory's key and sends the enciphered message back to Bob. Mallory again intercepts, deciphers the message using her private key, possibly alters it if she wants, and re-enciphers it using the public key she intercepted from Bob when he originally tried to send it to Alice. When Bob receives the newly enciphered message, he believes it came from Alice</a:t>
            </a:r>
            <a:r>
              <a:rPr lang="en-US" dirty="0" smtClean="0"/>
              <a:t>.</a:t>
            </a:r>
          </a:p>
          <a:p>
            <a:pPr marL="0" indent="0" algn="just">
              <a:buNone/>
            </a:pPr>
            <a:endParaRPr lang="en-US" dirty="0"/>
          </a:p>
          <a:p>
            <a:pPr marL="0" indent="0" algn="just">
              <a:buNone/>
            </a:pPr>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21</a:t>
            </a:fld>
            <a:endParaRPr lang="en-US"/>
          </a:p>
        </p:txBody>
      </p:sp>
      <p:sp>
        <p:nvSpPr>
          <p:cNvPr id="7" name="Sottotitolo 6"/>
          <p:cNvSpPr>
            <a:spLocks noGrp="1"/>
          </p:cNvSpPr>
          <p:nvPr>
            <p:ph type="subTitle" idx="14"/>
          </p:nvPr>
        </p:nvSpPr>
        <p:spPr>
          <a:xfrm>
            <a:off x="1143000" y="1066800"/>
            <a:ext cx="6400800" cy="457200"/>
          </a:xfrm>
        </p:spPr>
        <p:txBody>
          <a:bodyPr/>
          <a:lstStyle/>
          <a:p>
            <a:r>
              <a:rPr lang="en-US" b="1" dirty="0" smtClean="0">
                <a:solidFill>
                  <a:schemeClr val="tx1"/>
                </a:solidFill>
                <a:hlinkClick r:id="rId2"/>
              </a:rPr>
              <a:t>Man-in-the-middle attack</a:t>
            </a:r>
            <a:endParaRPr lang="en-US" b="1" dirty="0">
              <a:solidFill>
                <a:schemeClr val="tx1"/>
              </a:solidFill>
            </a:endParaRPr>
          </a:p>
        </p:txBody>
      </p:sp>
    </p:spTree>
    <p:extLst>
      <p:ext uri="{BB962C8B-B14F-4D97-AF65-F5344CB8AC3E}">
        <p14:creationId xmlns:p14="http://schemas.microsoft.com/office/powerpoint/2010/main" val="32201707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1590" y="2057400"/>
            <a:ext cx="3660819" cy="3429000"/>
          </a:xfrm>
        </p:spPr>
      </p:pic>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22</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solidFill>
                  <a:schemeClr val="tx1"/>
                </a:solidFill>
              </a:rPr>
              <a:t>How a Certificat</a:t>
            </a:r>
            <a:r>
              <a:rPr lang="en-US" b="1" dirty="0" smtClean="0"/>
              <a:t>e is Used</a:t>
            </a:r>
            <a:endParaRPr lang="en-US" b="1" dirty="0">
              <a:solidFill>
                <a:schemeClr val="tx1"/>
              </a:solidFill>
            </a:endParaRPr>
          </a:p>
        </p:txBody>
      </p:sp>
    </p:spTree>
    <p:extLst>
      <p:ext uri="{BB962C8B-B14F-4D97-AF65-F5344CB8AC3E}">
        <p14:creationId xmlns:p14="http://schemas.microsoft.com/office/powerpoint/2010/main" val="394954271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23</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solidFill>
                  <a:schemeClr val="tx1"/>
                </a:solidFill>
              </a:rPr>
              <a:t>How a Certificat</a:t>
            </a:r>
            <a:r>
              <a:rPr lang="en-US" b="1" dirty="0" smtClean="0"/>
              <a:t>e is Used</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33277" y="2057400"/>
            <a:ext cx="5277445" cy="3429000"/>
          </a:xfrm>
        </p:spPr>
      </p:pic>
    </p:spTree>
    <p:extLst>
      <p:ext uri="{BB962C8B-B14F-4D97-AF65-F5344CB8AC3E}">
        <p14:creationId xmlns:p14="http://schemas.microsoft.com/office/powerpoint/2010/main" val="24838618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991143" y="2819400"/>
            <a:ext cx="7161711" cy="609600"/>
          </a:xfrm>
        </p:spPr>
        <p:txBody>
          <a:bodyPr>
            <a:normAutofit/>
          </a:bodyPr>
          <a:lstStyle/>
          <a:p>
            <a:pPr>
              <a:buNone/>
            </a:pPr>
            <a:r>
              <a:rPr lang="en-US" i="1" dirty="0" smtClean="0"/>
              <a:t>The Very Bad App gets a bit better thanks to Azure Key Vault</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24</a:t>
            </a:fld>
            <a:endParaRPr lang="en-US"/>
          </a:p>
        </p:txBody>
      </p:sp>
      <p:sp>
        <p:nvSpPr>
          <p:cNvPr id="8" name="Sottotitolo 7"/>
          <p:cNvSpPr>
            <a:spLocks noGrp="1"/>
          </p:cNvSpPr>
          <p:nvPr>
            <p:ph type="subTitle" idx="14"/>
          </p:nvPr>
        </p:nvSpPr>
        <p:spPr>
          <a:xfrm>
            <a:off x="457199" y="1447800"/>
            <a:ext cx="8229601" cy="457200"/>
          </a:xfrm>
        </p:spPr>
        <p:txBody>
          <a:bodyPr/>
          <a:lstStyle/>
          <a:p>
            <a:r>
              <a:rPr lang="en-US" b="1" dirty="0" smtClean="0">
                <a:solidFill>
                  <a:schemeClr val="tx1"/>
                </a:solidFill>
              </a:rPr>
              <a:t>Demo</a:t>
            </a:r>
            <a:endParaRPr lang="en-US" b="1" dirty="0">
              <a:solidFill>
                <a:schemeClr val="tx1"/>
              </a:solidFill>
            </a:endParaRPr>
          </a:p>
        </p:txBody>
      </p:sp>
    </p:spTree>
    <p:extLst>
      <p:ext uri="{BB962C8B-B14F-4D97-AF65-F5344CB8AC3E}">
        <p14:creationId xmlns:p14="http://schemas.microsoft.com/office/powerpoint/2010/main" val="261210894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962400"/>
          </a:xfrm>
        </p:spPr>
        <p:txBody>
          <a:bodyPr>
            <a:normAutofit/>
          </a:bodyPr>
          <a:lstStyle/>
          <a:p>
            <a:pPr algn="ctr">
              <a:buNone/>
            </a:pPr>
            <a:endParaRPr lang="en-US" dirty="0" smtClean="0"/>
          </a:p>
          <a:p>
            <a:r>
              <a:rPr lang="en-US" dirty="0" smtClean="0"/>
              <a:t>Based on registering apps with Azure AD </a:t>
            </a:r>
          </a:p>
          <a:p>
            <a:r>
              <a:rPr lang="en-US" dirty="0" smtClean="0"/>
              <a:t>Exchange of client ID and shared secret or certificate based</a:t>
            </a:r>
          </a:p>
          <a:p>
            <a:r>
              <a:rPr lang="en-US" dirty="0" smtClean="0"/>
              <a:t>The secrets still fly over the public/private infrastructure and might need TSL if it is not private only and secure connection.</a:t>
            </a:r>
          </a:p>
          <a:p>
            <a:r>
              <a:rPr lang="en-US" dirty="0" smtClean="0"/>
              <a:t>It is useful for scenarios of interconnected systems on private networks which may be not all part of Azure infrastructure (hybrid)</a:t>
            </a:r>
          </a:p>
          <a:p>
            <a:r>
              <a:rPr lang="en-US" dirty="0" smtClean="0"/>
              <a:t>It is necessary in all cases in which a secret is required to connect two pieces of software but any of the two cannot use Azure AD as authentication service i.e. </a:t>
            </a:r>
            <a:r>
              <a:rPr lang="en-US" dirty="0" smtClean="0">
                <a:hlinkClick r:id="rId2"/>
              </a:rPr>
              <a:t>Azure Cache for </a:t>
            </a:r>
            <a:r>
              <a:rPr lang="en-US" dirty="0" err="1" smtClean="0">
                <a:hlinkClick r:id="rId2"/>
              </a:rPr>
              <a:t>Redis</a:t>
            </a:r>
            <a:endParaRPr lang="en-US" dirty="0" smtClean="0"/>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25</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t>The Azure Key Vault Approach</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26</a:t>
            </a:fld>
            <a:endParaRPr lang="en-US"/>
          </a:p>
        </p:txBody>
      </p:sp>
      <p:sp>
        <p:nvSpPr>
          <p:cNvPr id="7" name="Sottotitolo 6"/>
          <p:cNvSpPr>
            <a:spLocks noGrp="1"/>
          </p:cNvSpPr>
          <p:nvPr>
            <p:ph type="subTitle" idx="14"/>
          </p:nvPr>
        </p:nvSpPr>
        <p:spPr>
          <a:xfrm>
            <a:off x="1195754" y="1086912"/>
            <a:ext cx="6400800" cy="457200"/>
          </a:xfrm>
        </p:spPr>
        <p:txBody>
          <a:bodyPr/>
          <a:lstStyle/>
          <a:p>
            <a:r>
              <a:rPr lang="en-US" b="1" dirty="0" smtClean="0"/>
              <a:t>The Bank Vault Analogy</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2672" y="2057400"/>
            <a:ext cx="7838655" cy="3429000"/>
          </a:xfrm>
        </p:spPr>
      </p:pic>
    </p:spTree>
    <p:extLst>
      <p:ext uri="{BB962C8B-B14F-4D97-AF65-F5344CB8AC3E}">
        <p14:creationId xmlns:p14="http://schemas.microsoft.com/office/powerpoint/2010/main" val="26172814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27</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Key Vault Approach</a:t>
            </a:r>
            <a:endParaRPr lang="en-US" b="1"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381" y="2057400"/>
            <a:ext cx="7747237" cy="3429000"/>
          </a:xfrm>
        </p:spPr>
      </p:pic>
    </p:spTree>
    <p:extLst>
      <p:ext uri="{BB962C8B-B14F-4D97-AF65-F5344CB8AC3E}">
        <p14:creationId xmlns:p14="http://schemas.microsoft.com/office/powerpoint/2010/main" val="174701001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343172" y="2895600"/>
            <a:ext cx="8457654" cy="609600"/>
          </a:xfrm>
        </p:spPr>
        <p:txBody>
          <a:bodyPr>
            <a:normAutofit/>
          </a:bodyPr>
          <a:lstStyle/>
          <a:p>
            <a:pPr>
              <a:buNone/>
            </a:pPr>
            <a:r>
              <a:rPr lang="en-US" i="1" dirty="0" smtClean="0"/>
              <a:t>The Very Bad App gets much better with Azure Key Vault and Certificate</a:t>
            </a:r>
          </a:p>
          <a:p>
            <a:pPr>
              <a:buNone/>
            </a:pP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28</a:t>
            </a:fld>
            <a:endParaRPr lang="en-US"/>
          </a:p>
        </p:txBody>
      </p:sp>
      <p:sp>
        <p:nvSpPr>
          <p:cNvPr id="8" name="Sottotitolo 7"/>
          <p:cNvSpPr>
            <a:spLocks noGrp="1"/>
          </p:cNvSpPr>
          <p:nvPr>
            <p:ph type="subTitle" idx="14"/>
          </p:nvPr>
        </p:nvSpPr>
        <p:spPr>
          <a:xfrm>
            <a:off x="457199" y="1447800"/>
            <a:ext cx="8229601" cy="457200"/>
          </a:xfrm>
        </p:spPr>
        <p:txBody>
          <a:bodyPr/>
          <a:lstStyle/>
          <a:p>
            <a:r>
              <a:rPr lang="en-US" b="1" dirty="0" smtClean="0">
                <a:solidFill>
                  <a:schemeClr val="tx1"/>
                </a:solidFill>
              </a:rPr>
              <a:t>Demo</a:t>
            </a:r>
            <a:endParaRPr lang="en-US" b="1" dirty="0">
              <a:solidFill>
                <a:schemeClr val="tx1"/>
              </a:solidFill>
            </a:endParaRPr>
          </a:p>
        </p:txBody>
      </p:sp>
    </p:spTree>
    <p:extLst>
      <p:ext uri="{BB962C8B-B14F-4D97-AF65-F5344CB8AC3E}">
        <p14:creationId xmlns:p14="http://schemas.microsoft.com/office/powerpoint/2010/main" val="6419545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lstStyle/>
          <a:p>
            <a:pPr algn="ctr">
              <a:buNone/>
            </a:pPr>
            <a:endParaRPr lang="en-US" dirty="0" smtClean="0"/>
          </a:p>
          <a:p>
            <a:r>
              <a:rPr lang="en-US" dirty="0" smtClean="0"/>
              <a:t>Based on registering apps and Services with Azure AD </a:t>
            </a:r>
          </a:p>
          <a:p>
            <a:r>
              <a:rPr lang="en-US" dirty="0" smtClean="0"/>
              <a:t>No need for client ID, shared secret, certificates or configuration files</a:t>
            </a:r>
          </a:p>
          <a:p>
            <a:r>
              <a:rPr lang="en-US" dirty="0" smtClean="0"/>
              <a:t>Authentication and Authorization happen within Azure infrastructure</a:t>
            </a:r>
          </a:p>
          <a:p>
            <a:r>
              <a:rPr lang="en-US" dirty="0" smtClean="0"/>
              <a:t>Lower complexity compared with the Azure Key Vault approach</a:t>
            </a:r>
          </a:p>
          <a:p>
            <a:r>
              <a:rPr lang="en-US" dirty="0" smtClean="0">
                <a:hlinkClick r:id="rId2"/>
              </a:rPr>
              <a:t>Ever expanding number of Azure services support this model</a:t>
            </a:r>
            <a:endParaRPr lang="en-US" dirty="0" smtClean="0"/>
          </a:p>
          <a:p>
            <a:r>
              <a:rPr lang="en-US" dirty="0" smtClean="0"/>
              <a:t>Fined grained control over authorization via role-based access control (RBAC) </a:t>
            </a:r>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29</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t>The Managed Service Identity Approach</a:t>
            </a:r>
            <a:endParaRPr lang="en-US" dirty="0">
              <a:solidFill>
                <a:schemeClr val="tx1"/>
              </a:solidFill>
            </a:endParaRPr>
          </a:p>
        </p:txBody>
      </p:sp>
    </p:spTree>
    <p:extLst>
      <p:ext uri="{BB962C8B-B14F-4D97-AF65-F5344CB8AC3E}">
        <p14:creationId xmlns:p14="http://schemas.microsoft.com/office/powerpoint/2010/main" val="41171013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362200"/>
            <a:ext cx="8229600" cy="3276600"/>
          </a:xfrm>
        </p:spPr>
        <p:txBody>
          <a:bodyPr>
            <a:normAutofit/>
          </a:bodyPr>
          <a:lstStyle/>
          <a:p>
            <a:pPr marL="571500" indent="-285750"/>
            <a:r>
              <a:rPr lang="en-US" sz="1600" dirty="0" smtClean="0"/>
              <a:t>Businesses need to manage a variety of (sensitive) information</a:t>
            </a:r>
          </a:p>
          <a:p>
            <a:pPr marL="571500" indent="-285750"/>
            <a:r>
              <a:rPr lang="en-US" sz="1600" dirty="0" smtClean="0"/>
              <a:t>Firms are required to handle security concern adequately to stay in business</a:t>
            </a:r>
          </a:p>
          <a:p>
            <a:pPr marL="571500" indent="-285750"/>
            <a:r>
              <a:rPr lang="en-US" sz="1600" dirty="0"/>
              <a:t>Handling of the information may be regulated by policies and </a:t>
            </a:r>
            <a:r>
              <a:rPr lang="en-US" sz="1600" dirty="0" smtClean="0"/>
              <a:t>law</a:t>
            </a:r>
          </a:p>
          <a:p>
            <a:pPr marL="571500" indent="-285750"/>
            <a:r>
              <a:rPr lang="en-US" sz="1600" dirty="0"/>
              <a:t>Firms are opened to security threats due to the valuable information they </a:t>
            </a:r>
            <a:r>
              <a:rPr lang="en-US" sz="1600" dirty="0" smtClean="0"/>
              <a:t>hold</a:t>
            </a:r>
          </a:p>
          <a:p>
            <a:pPr marL="571500" indent="-285750"/>
            <a:r>
              <a:rPr lang="en-US" sz="1600" dirty="0" smtClean="0"/>
              <a:t>Responsibility </a:t>
            </a:r>
            <a:r>
              <a:rPr lang="en-US" sz="1600" dirty="0"/>
              <a:t>for the handling of the info might be delegated to the </a:t>
            </a:r>
            <a:r>
              <a:rPr lang="en-US" sz="1600" dirty="0" smtClean="0"/>
              <a:t>business</a:t>
            </a:r>
          </a:p>
          <a:p>
            <a:pPr marL="571500" indent="-285750"/>
            <a:r>
              <a:rPr lang="en-US" sz="1600" dirty="0"/>
              <a:t>Information might or might not be direct property of the business </a:t>
            </a:r>
            <a:endParaRPr lang="en-US" sz="1600" dirty="0" smtClean="0"/>
          </a:p>
          <a:p>
            <a:pPr marL="571500" indent="-285750"/>
            <a:r>
              <a:rPr lang="en-US" sz="1600" dirty="0" smtClean="0"/>
              <a:t>Information can be heterogeneous</a:t>
            </a:r>
          </a:p>
          <a:p>
            <a:pPr marL="571500" indent="-285750"/>
            <a:r>
              <a:rPr lang="en-US" sz="1600" dirty="0" smtClean="0"/>
              <a:t>Some info is operational and is used as key to access larger repositories of data</a:t>
            </a:r>
          </a:p>
          <a:p>
            <a:pPr marL="571500" indent="-285750"/>
            <a:r>
              <a:rPr lang="en-US" sz="1600" dirty="0" smtClean="0"/>
              <a:t>Some information may be classified as secret and should be handled accordingly</a:t>
            </a:r>
          </a:p>
          <a:p>
            <a:pPr marL="571500" indent="-285750"/>
            <a:r>
              <a:rPr lang="en-US" sz="1600" dirty="0" smtClean="0"/>
              <a:t>Misuse or mishandling of information can lead to loss</a:t>
            </a:r>
          </a:p>
          <a:p>
            <a:pPr marL="571500" indent="-285750"/>
            <a:r>
              <a:rPr lang="en-US" sz="1600" dirty="0" smtClean="0"/>
              <a:t>Intrusion in secure area of the business or exploitation of data can lead to loss</a:t>
            </a:r>
          </a:p>
          <a:p>
            <a:pPr marL="571500" indent="-285750"/>
            <a:endParaRPr lang="en-US" sz="1600" dirty="0" smtClean="0"/>
          </a:p>
          <a:p>
            <a:pPr marL="285750" indent="0">
              <a:buNone/>
            </a:pPr>
            <a:endParaRPr lang="en-US" sz="1600"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a:t>
            </a:fld>
            <a:endParaRPr lang="en-US"/>
          </a:p>
        </p:txBody>
      </p:sp>
      <p:sp>
        <p:nvSpPr>
          <p:cNvPr id="8" name="Sottotitolo 7"/>
          <p:cNvSpPr>
            <a:spLocks noGrp="1"/>
          </p:cNvSpPr>
          <p:nvPr>
            <p:ph type="subTitle" idx="14"/>
          </p:nvPr>
        </p:nvSpPr>
        <p:spPr>
          <a:xfrm>
            <a:off x="1143000" y="1066800"/>
            <a:ext cx="6400800" cy="457200"/>
          </a:xfrm>
        </p:spPr>
        <p:txBody>
          <a:bodyPr>
            <a:normAutofit/>
          </a:bodyPr>
          <a:lstStyle/>
          <a:p>
            <a:pPr marL="285750"/>
            <a:r>
              <a:rPr lang="en-US" b="1" dirty="0" smtClean="0"/>
              <a:t>Introduction</a:t>
            </a:r>
            <a:endParaRPr lang="en-US" b="1" dirty="0" smtClean="0">
              <a:solidFill>
                <a:schemeClr val="tx1"/>
              </a:solidFill>
            </a:endParaRPr>
          </a:p>
          <a:p>
            <a:pPr marL="285750"/>
            <a:endParaRPr lang="en-US" b="1" dirty="0" smtClean="0">
              <a:solidFill>
                <a:schemeClr val="tx1"/>
              </a:solidFill>
            </a:endParaRPr>
          </a:p>
        </p:txBody>
      </p:sp>
      <p:sp>
        <p:nvSpPr>
          <p:cNvPr id="6" name="Subtitle 2"/>
          <p:cNvSpPr txBox="1">
            <a:spLocks/>
          </p:cNvSpPr>
          <p:nvPr/>
        </p:nvSpPr>
        <p:spPr>
          <a:xfrm>
            <a:off x="2705100" y="1524000"/>
            <a:ext cx="37338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The business case for security</a:t>
            </a:r>
            <a:endParaRPr lang="en-US" dirty="0" smtClean="0">
              <a:solidFill>
                <a:schemeClr val="accent1">
                  <a:lumMod val="25000"/>
                </a:schemeClr>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30</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Managed Service Identity Approach</a:t>
            </a:r>
            <a:endParaRPr lang="en-US" b="1" dirty="0">
              <a:solidFill>
                <a:schemeClr val="tx1"/>
              </a:solidFill>
            </a:endParaRPr>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392" y="1981200"/>
            <a:ext cx="8807213" cy="4087326"/>
          </a:xfrm>
        </p:spPr>
      </p:pic>
    </p:spTree>
    <p:extLst>
      <p:ext uri="{BB962C8B-B14F-4D97-AF65-F5344CB8AC3E}">
        <p14:creationId xmlns:p14="http://schemas.microsoft.com/office/powerpoint/2010/main" val="80414555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31</a:t>
            </a:fld>
            <a:endParaRPr lang="en-US"/>
          </a:p>
        </p:txBody>
      </p:sp>
      <p:sp>
        <p:nvSpPr>
          <p:cNvPr id="7" name="Sottotitolo 6"/>
          <p:cNvSpPr>
            <a:spLocks noGrp="1"/>
          </p:cNvSpPr>
          <p:nvPr>
            <p:ph type="subTitle" idx="14"/>
          </p:nvPr>
        </p:nvSpPr>
        <p:spPr>
          <a:xfrm>
            <a:off x="1371599" y="1066800"/>
            <a:ext cx="6400800" cy="457200"/>
          </a:xfrm>
        </p:spPr>
        <p:txBody>
          <a:bodyPr/>
          <a:lstStyle/>
          <a:p>
            <a:r>
              <a:rPr lang="en-US" b="1" dirty="0" smtClean="0"/>
              <a:t>The Managed Service Identity Flow</a:t>
            </a:r>
            <a:endParaRPr lang="en-US" b="1" dirty="0">
              <a:solidFill>
                <a:schemeClr val="tx1"/>
              </a:solidFill>
            </a:endParaRP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1837023"/>
            <a:ext cx="7460531" cy="4206304"/>
          </a:xfrm>
        </p:spPr>
      </p:pic>
    </p:spTree>
    <p:extLst>
      <p:ext uri="{BB962C8B-B14F-4D97-AF65-F5344CB8AC3E}">
        <p14:creationId xmlns:p14="http://schemas.microsoft.com/office/powerpoint/2010/main" val="115335514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896142" y="2819400"/>
            <a:ext cx="3351713" cy="609600"/>
          </a:xfrm>
        </p:spPr>
        <p:txBody>
          <a:bodyPr>
            <a:normAutofit/>
          </a:bodyPr>
          <a:lstStyle/>
          <a:p>
            <a:pPr>
              <a:buNone/>
            </a:pPr>
            <a:r>
              <a:rPr lang="en-US" i="1" dirty="0" smtClean="0"/>
              <a:t>A very secure app with MSI </a:t>
            </a:r>
            <a:endParaRPr lang="en-US" i="1"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32</a:t>
            </a:fld>
            <a:endParaRPr lang="en-US"/>
          </a:p>
        </p:txBody>
      </p:sp>
      <p:sp>
        <p:nvSpPr>
          <p:cNvPr id="8" name="Sottotitolo 7"/>
          <p:cNvSpPr>
            <a:spLocks noGrp="1"/>
          </p:cNvSpPr>
          <p:nvPr>
            <p:ph type="subTitle" idx="14"/>
          </p:nvPr>
        </p:nvSpPr>
        <p:spPr>
          <a:xfrm>
            <a:off x="457199" y="1447800"/>
            <a:ext cx="8229601" cy="457200"/>
          </a:xfrm>
        </p:spPr>
        <p:txBody>
          <a:bodyPr/>
          <a:lstStyle/>
          <a:p>
            <a:r>
              <a:rPr lang="en-US" b="1" dirty="0" smtClean="0">
                <a:solidFill>
                  <a:schemeClr val="tx1"/>
                </a:solidFill>
              </a:rPr>
              <a:t>Demo</a:t>
            </a:r>
            <a:endParaRPr lang="en-US" b="1" dirty="0">
              <a:solidFill>
                <a:schemeClr val="tx1"/>
              </a:solidFill>
            </a:endParaRPr>
          </a:p>
        </p:txBody>
      </p:sp>
    </p:spTree>
    <p:extLst>
      <p:ext uri="{BB962C8B-B14F-4D97-AF65-F5344CB8AC3E}">
        <p14:creationId xmlns:p14="http://schemas.microsoft.com/office/powerpoint/2010/main" val="109699702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normAutofit lnSpcReduction="10000"/>
          </a:bodyPr>
          <a:lstStyle/>
          <a:p>
            <a:pPr algn="ctr">
              <a:buNone/>
            </a:pPr>
            <a:endParaRPr lang="en-US" dirty="0" smtClean="0"/>
          </a:p>
          <a:p>
            <a:r>
              <a:rPr lang="en-US" dirty="0" smtClean="0"/>
              <a:t>Some business information can be qualified as Secrets</a:t>
            </a:r>
          </a:p>
          <a:p>
            <a:r>
              <a:rPr lang="en-US" dirty="0" smtClean="0"/>
              <a:t>Secrets are generally some form of cryptographic key</a:t>
            </a:r>
          </a:p>
          <a:p>
            <a:r>
              <a:rPr lang="en-US" dirty="0" smtClean="0"/>
              <a:t>Secrets must be stored and accessed securely</a:t>
            </a:r>
          </a:p>
          <a:p>
            <a:r>
              <a:rPr lang="en-US" dirty="0" smtClean="0"/>
              <a:t>Secrets must not be accidentally or intentionally leaked</a:t>
            </a:r>
          </a:p>
          <a:p>
            <a:r>
              <a:rPr lang="en-US" dirty="0" smtClean="0"/>
              <a:t>Secrets should be versioned and rotated</a:t>
            </a:r>
          </a:p>
          <a:p>
            <a:r>
              <a:rPr lang="en-US" dirty="0" smtClean="0"/>
              <a:t>Secrets should not be accidentally lost or deleted</a:t>
            </a:r>
          </a:p>
          <a:p>
            <a:r>
              <a:rPr lang="en-US" dirty="0" smtClean="0"/>
              <a:t>Secrets must be exchanged securely</a:t>
            </a:r>
          </a:p>
          <a:p>
            <a:r>
              <a:rPr lang="en-US" dirty="0" smtClean="0"/>
              <a:t>Azure Key Vault provides a solution to all these requirements</a:t>
            </a:r>
          </a:p>
          <a:p>
            <a:r>
              <a:rPr lang="en-US" dirty="0" smtClean="0"/>
              <a:t>Managed Service Identity (MSI) is a better solution when applicable</a:t>
            </a:r>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33</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Summary on Secrets</a:t>
            </a:r>
            <a:endParaRPr lang="en-US" dirty="0">
              <a:solidFill>
                <a:schemeClr val="tx1"/>
              </a:solidFill>
            </a:endParaRPr>
          </a:p>
        </p:txBody>
      </p:sp>
    </p:spTree>
    <p:extLst>
      <p:ext uri="{BB962C8B-B14F-4D97-AF65-F5344CB8AC3E}">
        <p14:creationId xmlns:p14="http://schemas.microsoft.com/office/powerpoint/2010/main" val="367863069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34</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Any Q</a:t>
            </a:r>
            <a:r>
              <a:rPr lang="en-US" b="1" dirty="0" smtClean="0"/>
              <a:t>uestions?</a:t>
            </a:r>
            <a:endParaRPr lang="en-US" b="1" dirty="0">
              <a:solidFill>
                <a:schemeClr val="tx1"/>
              </a:solidFill>
            </a:endParaRPr>
          </a:p>
        </p:txBody>
      </p:sp>
    </p:spTree>
    <p:extLst>
      <p:ext uri="{BB962C8B-B14F-4D97-AF65-F5344CB8AC3E}">
        <p14:creationId xmlns:p14="http://schemas.microsoft.com/office/powerpoint/2010/main" val="96094115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35</a:t>
            </a:fld>
            <a:endParaRPr lang="en-US" dirty="0"/>
          </a:p>
        </p:txBody>
      </p:sp>
      <p:sp>
        <p:nvSpPr>
          <p:cNvPr id="2" name="Title 1"/>
          <p:cNvSpPr>
            <a:spLocks noGrp="1"/>
          </p:cNvSpPr>
          <p:nvPr>
            <p:ph type="title"/>
          </p:nvPr>
        </p:nvSpPr>
        <p:spPr>
          <a:xfrm>
            <a:off x="762000" y="2743200"/>
            <a:ext cx="7772400" cy="990600"/>
          </a:xfrm>
        </p:spPr>
        <p:txBody>
          <a:bodyPr/>
          <a:lstStyle/>
          <a:p>
            <a:pPr algn="ctr"/>
            <a:r>
              <a:rPr lang="en-US" dirty="0" smtClean="0"/>
              <a:t>Encryption</a:t>
            </a:r>
            <a:endParaRPr lang="en-US" dirty="0"/>
          </a:p>
        </p:txBody>
      </p:sp>
    </p:spTree>
    <p:extLst>
      <p:ext uri="{BB962C8B-B14F-4D97-AF65-F5344CB8AC3E}">
        <p14:creationId xmlns:p14="http://schemas.microsoft.com/office/powerpoint/2010/main" val="2872964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36</a:t>
            </a:fld>
            <a:endParaRPr lang="en-US"/>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447800"/>
            <a:ext cx="7990941" cy="4012050"/>
          </a:xfrm>
        </p:spPr>
      </p:pic>
    </p:spTree>
    <p:extLst>
      <p:ext uri="{BB962C8B-B14F-4D97-AF65-F5344CB8AC3E}">
        <p14:creationId xmlns:p14="http://schemas.microsoft.com/office/powerpoint/2010/main" val="427537781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362200"/>
            <a:ext cx="8229600" cy="3429000"/>
          </a:xfrm>
        </p:spPr>
        <p:txBody>
          <a:bodyPr>
            <a:normAutofit fontScale="85000" lnSpcReduction="10000"/>
          </a:bodyPr>
          <a:lstStyle/>
          <a:p>
            <a:pPr algn="just"/>
            <a:r>
              <a:rPr lang="en-US" b="1" dirty="0" smtClean="0">
                <a:solidFill>
                  <a:srgbClr val="000000"/>
                </a:solidFill>
                <a:latin typeface="Segoe UI" panose="020B0502040204020203" pitchFamily="34" charset="0"/>
              </a:rPr>
              <a:t>Transparently</a:t>
            </a:r>
            <a:r>
              <a:rPr lang="en-US" dirty="0" smtClean="0">
                <a:solidFill>
                  <a:srgbClr val="000000"/>
                </a:solidFill>
                <a:latin typeface="Segoe UI" panose="020B0502040204020203" pitchFamily="34" charset="0"/>
              </a:rPr>
              <a:t> </a:t>
            </a:r>
            <a:r>
              <a:rPr lang="en-US" dirty="0">
                <a:solidFill>
                  <a:srgbClr val="000000"/>
                </a:solidFill>
                <a:latin typeface="Segoe UI" panose="020B0502040204020203" pitchFamily="34" charset="0"/>
              </a:rPr>
              <a:t>encrypts your data when persisting it to the cloud. </a:t>
            </a:r>
            <a:endParaRPr lang="en-US" dirty="0" smtClean="0">
              <a:solidFill>
                <a:srgbClr val="000000"/>
              </a:solidFill>
              <a:latin typeface="Segoe UI" panose="020B0502040204020203" pitchFamily="34" charset="0"/>
            </a:endParaRPr>
          </a:p>
          <a:p>
            <a:pPr algn="just"/>
            <a:r>
              <a:rPr lang="en-US" u="sng" dirty="0" smtClean="0">
                <a:solidFill>
                  <a:srgbClr val="000000"/>
                </a:solidFill>
                <a:latin typeface="Segoe UI" panose="020B0502040204020203" pitchFamily="34" charset="0"/>
              </a:rPr>
              <a:t>Helps to </a:t>
            </a:r>
            <a:r>
              <a:rPr lang="en-US" u="sng" dirty="0">
                <a:solidFill>
                  <a:srgbClr val="000000"/>
                </a:solidFill>
                <a:latin typeface="Segoe UI" panose="020B0502040204020203" pitchFamily="34" charset="0"/>
              </a:rPr>
              <a:t>meet </a:t>
            </a:r>
            <a:r>
              <a:rPr lang="en-US" u="sng" dirty="0" smtClean="0">
                <a:solidFill>
                  <a:srgbClr val="000000"/>
                </a:solidFill>
                <a:latin typeface="Segoe UI" panose="020B0502040204020203" pitchFamily="34" charset="0"/>
              </a:rPr>
              <a:t>organizational </a:t>
            </a:r>
            <a:r>
              <a:rPr lang="en-US" u="sng" dirty="0">
                <a:solidFill>
                  <a:srgbClr val="000000"/>
                </a:solidFill>
                <a:latin typeface="Segoe UI" panose="020B0502040204020203" pitchFamily="34" charset="0"/>
              </a:rPr>
              <a:t>security and compliance commitments</a:t>
            </a:r>
            <a:r>
              <a:rPr lang="en-US" dirty="0">
                <a:solidFill>
                  <a:srgbClr val="000000"/>
                </a:solidFill>
                <a:latin typeface="Segoe UI" panose="020B0502040204020203" pitchFamily="34" charset="0"/>
              </a:rPr>
              <a:t>. </a:t>
            </a:r>
            <a:endParaRPr lang="en-US" dirty="0" smtClean="0">
              <a:solidFill>
                <a:srgbClr val="000000"/>
              </a:solidFill>
              <a:latin typeface="Segoe UI" panose="020B0502040204020203" pitchFamily="34" charset="0"/>
            </a:endParaRPr>
          </a:p>
          <a:p>
            <a:pPr algn="just"/>
            <a:r>
              <a:rPr lang="en-US" dirty="0" smtClean="0">
                <a:solidFill>
                  <a:srgbClr val="000000"/>
                </a:solidFill>
                <a:latin typeface="Segoe UI" panose="020B0502040204020203" pitchFamily="34" charset="0"/>
              </a:rPr>
              <a:t>Data </a:t>
            </a:r>
            <a:r>
              <a:rPr lang="en-US" dirty="0">
                <a:solidFill>
                  <a:srgbClr val="000000"/>
                </a:solidFill>
                <a:latin typeface="Segoe UI" panose="020B0502040204020203" pitchFamily="34" charset="0"/>
              </a:rPr>
              <a:t>in Azure Storage is encrypted and decrypted transparently using </a:t>
            </a:r>
            <a:r>
              <a:rPr lang="en-US" dirty="0" smtClean="0">
                <a:solidFill>
                  <a:srgbClr val="000000"/>
                </a:solidFill>
                <a:latin typeface="Segoe UI" panose="020B0502040204020203" pitchFamily="34" charset="0"/>
              </a:rPr>
              <a:t>256-bit</a:t>
            </a:r>
            <a:r>
              <a:rPr lang="en-US" dirty="0">
                <a:solidFill>
                  <a:srgbClr val="000000"/>
                </a:solidFill>
                <a:latin typeface="Segoe UI" panose="020B0502040204020203" pitchFamily="34" charset="0"/>
              </a:rPr>
              <a:t> </a:t>
            </a:r>
            <a:r>
              <a:rPr lang="en-US" dirty="0" smtClean="0">
                <a:solidFill>
                  <a:srgbClr val="000000"/>
                </a:solidFill>
                <a:latin typeface="Segoe UI" panose="020B0502040204020203" pitchFamily="34" charset="0"/>
              </a:rPr>
              <a:t>Advanced Encryption Standard (AES)</a:t>
            </a:r>
          </a:p>
          <a:p>
            <a:pPr algn="just"/>
            <a:r>
              <a:rPr lang="en-US" dirty="0" smtClean="0">
                <a:solidFill>
                  <a:srgbClr val="000000"/>
                </a:solidFill>
                <a:latin typeface="Segoe UI" panose="020B0502040204020203" pitchFamily="34" charset="0"/>
              </a:rPr>
              <a:t>It is </a:t>
            </a:r>
            <a:r>
              <a:rPr lang="en-US" b="1" dirty="0" smtClean="0">
                <a:solidFill>
                  <a:srgbClr val="000000"/>
                </a:solidFill>
                <a:latin typeface="Segoe UI" panose="020B0502040204020203" pitchFamily="34" charset="0"/>
              </a:rPr>
              <a:t>enabled by default and cannot be disabled </a:t>
            </a:r>
            <a:r>
              <a:rPr lang="en-US" dirty="0" smtClean="0">
                <a:solidFill>
                  <a:srgbClr val="000000"/>
                </a:solidFill>
                <a:latin typeface="Segoe UI" panose="020B0502040204020203" pitchFamily="34" charset="0"/>
              </a:rPr>
              <a:t>for </a:t>
            </a:r>
            <a:r>
              <a:rPr lang="en-US" b="1" dirty="0" smtClean="0">
                <a:solidFill>
                  <a:srgbClr val="000000"/>
                </a:solidFill>
                <a:latin typeface="Segoe UI" panose="020B0502040204020203" pitchFamily="34" charset="0"/>
              </a:rPr>
              <a:t>any storage account</a:t>
            </a:r>
            <a:endParaRPr lang="en-US" b="1" dirty="0">
              <a:solidFill>
                <a:srgbClr val="000000"/>
              </a:solidFill>
              <a:latin typeface="Segoe UI" panose="020B0502040204020203" pitchFamily="34" charset="0"/>
            </a:endParaRPr>
          </a:p>
          <a:p>
            <a:pPr algn="just"/>
            <a:r>
              <a:rPr lang="en-US" dirty="0" smtClean="0">
                <a:solidFill>
                  <a:srgbClr val="000000"/>
                </a:solidFill>
                <a:latin typeface="Segoe UI" panose="020B0502040204020203" pitchFamily="34" charset="0"/>
              </a:rPr>
              <a:t>It encrypts </a:t>
            </a:r>
            <a:r>
              <a:rPr lang="en-US" u="sng" dirty="0" smtClean="0">
                <a:solidFill>
                  <a:srgbClr val="000000"/>
                </a:solidFill>
                <a:latin typeface="Segoe UI" panose="020B0502040204020203" pitchFamily="34" charset="0"/>
              </a:rPr>
              <a:t>blobs</a:t>
            </a:r>
            <a:r>
              <a:rPr lang="en-US" u="sng" dirty="0">
                <a:solidFill>
                  <a:srgbClr val="000000"/>
                </a:solidFill>
                <a:latin typeface="Segoe UI" panose="020B0502040204020203" pitchFamily="34" charset="0"/>
              </a:rPr>
              <a:t>, disks, files, queues, </a:t>
            </a:r>
            <a:r>
              <a:rPr lang="en-US" u="sng" dirty="0" smtClean="0">
                <a:solidFill>
                  <a:srgbClr val="000000"/>
                </a:solidFill>
                <a:latin typeface="Segoe UI" panose="020B0502040204020203" pitchFamily="34" charset="0"/>
              </a:rPr>
              <a:t>tables and Azure Managed Disks</a:t>
            </a:r>
            <a:r>
              <a:rPr lang="en-US" dirty="0" smtClean="0">
                <a:solidFill>
                  <a:srgbClr val="000000"/>
                </a:solidFill>
                <a:latin typeface="Segoe UI" panose="020B0502040204020203" pitchFamily="34" charset="0"/>
              </a:rPr>
              <a:t> and any metadata pertaining to these artifacts.</a:t>
            </a:r>
            <a:endParaRPr lang="en-US" dirty="0">
              <a:solidFill>
                <a:srgbClr val="000000"/>
              </a:solidFill>
              <a:latin typeface="Segoe UI" panose="020B0502040204020203" pitchFamily="34" charset="0"/>
            </a:endParaRPr>
          </a:p>
          <a:p>
            <a:pPr algn="just"/>
            <a:r>
              <a:rPr lang="en-US" u="sng" dirty="0" smtClean="0">
                <a:solidFill>
                  <a:srgbClr val="000000"/>
                </a:solidFill>
                <a:latin typeface="Segoe UI" panose="020B0502040204020203" pitchFamily="34" charset="0"/>
              </a:rPr>
              <a:t>It does not cause performance loss</a:t>
            </a:r>
            <a:r>
              <a:rPr lang="en-US" dirty="0" smtClean="0">
                <a:solidFill>
                  <a:srgbClr val="000000"/>
                </a:solidFill>
                <a:latin typeface="Segoe UI" panose="020B0502040204020203" pitchFamily="34" charset="0"/>
              </a:rPr>
              <a:t> and </a:t>
            </a:r>
            <a:r>
              <a:rPr lang="en-US" u="sng" dirty="0" smtClean="0">
                <a:solidFill>
                  <a:srgbClr val="000000"/>
                </a:solidFill>
                <a:latin typeface="Segoe UI" panose="020B0502040204020203" pitchFamily="34" charset="0"/>
              </a:rPr>
              <a:t>it’s free</a:t>
            </a:r>
          </a:p>
          <a:p>
            <a:pPr algn="just"/>
            <a:r>
              <a:rPr lang="en-US" dirty="0" smtClean="0">
                <a:solidFill>
                  <a:srgbClr val="000000"/>
                </a:solidFill>
                <a:latin typeface="Segoe UI" panose="020B0502040204020203" pitchFamily="34" charset="0"/>
              </a:rPr>
              <a:t>Works with </a:t>
            </a:r>
            <a:r>
              <a:rPr lang="en-US" b="1" dirty="0" smtClean="0">
                <a:solidFill>
                  <a:srgbClr val="000000"/>
                </a:solidFill>
                <a:latin typeface="Segoe UI" panose="020B0502040204020203" pitchFamily="34" charset="0"/>
              </a:rPr>
              <a:t>Managed and Customer keys </a:t>
            </a:r>
            <a:r>
              <a:rPr lang="en-US" dirty="0" smtClean="0">
                <a:solidFill>
                  <a:srgbClr val="000000"/>
                </a:solidFill>
                <a:latin typeface="Segoe UI" panose="020B0502040204020203" pitchFamily="34" charset="0"/>
              </a:rPr>
              <a:t>thus can be rotated, audited, etc. in which case the customer key is stored in Key Vault and accessed via Managed Service Identity (MSI).</a:t>
            </a:r>
          </a:p>
          <a:p>
            <a:pPr algn="just"/>
            <a:r>
              <a:rPr lang="en-US" u="sng" dirty="0" smtClean="0">
                <a:solidFill>
                  <a:srgbClr val="000000"/>
                </a:solidFill>
                <a:latin typeface="Segoe UI" panose="020B0502040204020203" pitchFamily="34" charset="0"/>
              </a:rPr>
              <a:t>It does not cover SQL Server</a:t>
            </a:r>
            <a:endParaRPr lang="en-US" u="sng" dirty="0">
              <a:solidFill>
                <a:srgbClr val="000000"/>
              </a:solidFill>
              <a:latin typeface="Segoe UI" panose="020B0502040204020203" pitchFamily="34" charset="0"/>
            </a:endParaRPr>
          </a:p>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37</a:t>
            </a:fld>
            <a:endParaRPr lang="en-US"/>
          </a:p>
        </p:txBody>
      </p:sp>
      <p:sp>
        <p:nvSpPr>
          <p:cNvPr id="8" name="Sottotitolo 7"/>
          <p:cNvSpPr>
            <a:spLocks noGrp="1"/>
          </p:cNvSpPr>
          <p:nvPr>
            <p:ph type="subTitle" idx="14"/>
          </p:nvPr>
        </p:nvSpPr>
        <p:spPr>
          <a:xfrm>
            <a:off x="838200" y="1165225"/>
            <a:ext cx="7239000" cy="457200"/>
          </a:xfrm>
        </p:spPr>
        <p:txBody>
          <a:bodyPr>
            <a:normAutofit/>
          </a:bodyPr>
          <a:lstStyle/>
          <a:p>
            <a:r>
              <a:rPr lang="en-US" b="1" dirty="0" smtClean="0">
                <a:hlinkClick r:id="rId2"/>
              </a:rPr>
              <a:t>Azure Storage Service Encryption (SSE)</a:t>
            </a:r>
            <a:endParaRPr lang="en-US" dirty="0">
              <a:solidFill>
                <a:schemeClr val="tx1"/>
              </a:solidFill>
            </a:endParaRPr>
          </a:p>
        </p:txBody>
      </p:sp>
      <p:sp>
        <p:nvSpPr>
          <p:cNvPr id="6" name="Subtitle 2"/>
          <p:cNvSpPr txBox="1">
            <a:spLocks/>
          </p:cNvSpPr>
          <p:nvPr/>
        </p:nvSpPr>
        <p:spPr>
          <a:xfrm>
            <a:off x="2266950" y="1622425"/>
            <a:ext cx="43815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Encryption of data at rest for PaaS</a:t>
            </a:r>
            <a:endParaRPr lang="en-US" dirty="0" smtClean="0">
              <a:solidFill>
                <a:schemeClr val="accent1">
                  <a:lumMod val="25000"/>
                </a:schemeClr>
              </a:solidFill>
            </a:endParaRPr>
          </a:p>
        </p:txBody>
      </p:sp>
    </p:spTree>
    <p:extLst>
      <p:ext uri="{BB962C8B-B14F-4D97-AF65-F5344CB8AC3E}">
        <p14:creationId xmlns:p14="http://schemas.microsoft.com/office/powerpoint/2010/main" val="281678055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38</a:t>
            </a:fld>
            <a:endParaRPr lang="en-US"/>
          </a:p>
        </p:txBody>
      </p:sp>
      <p:sp>
        <p:nvSpPr>
          <p:cNvPr id="6" name="Sottotitolo 7"/>
          <p:cNvSpPr>
            <a:spLocks noGrp="1"/>
          </p:cNvSpPr>
          <p:nvPr>
            <p:ph type="subTitle" idx="14"/>
          </p:nvPr>
        </p:nvSpPr>
        <p:spPr>
          <a:xfrm>
            <a:off x="2514600" y="974725"/>
            <a:ext cx="4267200" cy="457200"/>
          </a:xfrm>
        </p:spPr>
        <p:txBody>
          <a:bodyPr/>
          <a:lstStyle/>
          <a:p>
            <a:r>
              <a:rPr lang="en-US" dirty="0" smtClean="0">
                <a:solidFill>
                  <a:schemeClr val="tx1"/>
                </a:solidFill>
              </a:rPr>
              <a:t>How does SSE work?</a:t>
            </a:r>
            <a:endParaRPr lang="en-US" dirty="0">
              <a:solidFill>
                <a:schemeClr val="tx1"/>
              </a:solidFill>
            </a:endParaRPr>
          </a:p>
        </p:txBody>
      </p:sp>
      <p:pic>
        <p:nvPicPr>
          <p:cNvPr id="9" name="Content Placeholder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3400" y="1752600"/>
            <a:ext cx="7972576" cy="3962400"/>
          </a:xfrm>
        </p:spPr>
      </p:pic>
    </p:spTree>
    <p:extLst>
      <p:ext uri="{BB962C8B-B14F-4D97-AF65-F5344CB8AC3E}">
        <p14:creationId xmlns:p14="http://schemas.microsoft.com/office/powerpoint/2010/main" val="417490912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39</a:t>
            </a:fld>
            <a:endParaRPr lang="en-US"/>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558" y="1143000"/>
            <a:ext cx="7967326" cy="4114800"/>
          </a:xfr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p:txBody>
          <a:bodyPr/>
          <a:lstStyle/>
          <a:p>
            <a:pPr marL="457200" indent="-457200">
              <a:buFont typeface="+mj-lt"/>
              <a:buAutoNum type="arabicPeriod"/>
            </a:pPr>
            <a:r>
              <a:rPr lang="en-US" dirty="0"/>
              <a:t>Open Web Application Security </a:t>
            </a:r>
            <a:r>
              <a:rPr lang="en-US" dirty="0" smtClean="0"/>
              <a:t>Project (OWASP)</a:t>
            </a:r>
            <a:endParaRPr lang="en-US" dirty="0"/>
          </a:p>
          <a:p>
            <a:pPr marL="457200" indent="-457200">
              <a:buFont typeface="+mj-lt"/>
              <a:buAutoNum type="arabicPeriod"/>
            </a:pPr>
            <a:r>
              <a:rPr lang="en-US" dirty="0" smtClean="0"/>
              <a:t>Secure Secrets </a:t>
            </a:r>
          </a:p>
          <a:p>
            <a:pPr marL="457200" indent="-457200">
              <a:buFont typeface="+mj-lt"/>
              <a:buAutoNum type="arabicPeriod"/>
            </a:pPr>
            <a:r>
              <a:rPr lang="en-US" dirty="0" smtClean="0"/>
              <a:t>Encryption</a:t>
            </a:r>
          </a:p>
          <a:p>
            <a:pPr marL="457200" indent="-457200">
              <a:buFont typeface="+mj-lt"/>
              <a:buAutoNum type="arabicPeriod"/>
            </a:pPr>
            <a:r>
              <a:rPr lang="en-US" dirty="0" smtClean="0"/>
              <a:t>Authorization</a:t>
            </a:r>
          </a:p>
          <a:p>
            <a:pPr marL="457200" indent="-457200">
              <a:buFont typeface="+mj-lt"/>
              <a:buAutoNum type="arabicPeriod"/>
            </a:pPr>
            <a:r>
              <a:rPr lang="en-US" dirty="0" smtClean="0"/>
              <a:t>Working at Würth-Phoenix</a:t>
            </a:r>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Overview</a:t>
            </a:r>
            <a:endParaRPr lang="en-US" b="1" dirty="0">
              <a:solidFill>
                <a:schemeClr val="tx1"/>
              </a:solidFill>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40</a:t>
            </a:fld>
            <a:endParaRPr lang="en-US"/>
          </a:p>
        </p:txBody>
      </p:sp>
      <p:sp>
        <p:nvSpPr>
          <p:cNvPr id="8" name="Sottotitolo 7"/>
          <p:cNvSpPr>
            <a:spLocks noGrp="1"/>
          </p:cNvSpPr>
          <p:nvPr>
            <p:ph type="subTitle" idx="14"/>
          </p:nvPr>
        </p:nvSpPr>
        <p:spPr>
          <a:xfrm>
            <a:off x="1295400" y="1187450"/>
            <a:ext cx="6400800" cy="457200"/>
          </a:xfrm>
        </p:spPr>
        <p:txBody>
          <a:bodyPr/>
          <a:lstStyle/>
          <a:p>
            <a:r>
              <a:rPr lang="en-US" dirty="0" smtClean="0">
                <a:solidFill>
                  <a:schemeClr val="tx1"/>
                </a:solidFill>
              </a:rPr>
              <a:t>Azure SQL Server Always-Encrypted technology</a:t>
            </a:r>
            <a:endParaRPr lang="en-US" dirty="0">
              <a:solidFill>
                <a:schemeClr val="tx1"/>
              </a:solidFill>
            </a:endParaRPr>
          </a:p>
        </p:txBody>
      </p:sp>
      <p:sp>
        <p:nvSpPr>
          <p:cNvPr id="2" name="Content Placeholder 1"/>
          <p:cNvSpPr>
            <a:spLocks noGrp="1"/>
          </p:cNvSpPr>
          <p:nvPr>
            <p:ph idx="1"/>
          </p:nvPr>
        </p:nvSpPr>
        <p:spPr>
          <a:xfrm>
            <a:off x="457200" y="1981200"/>
            <a:ext cx="7924800" cy="3657600"/>
          </a:xfrm>
        </p:spPr>
        <p:txBody>
          <a:bodyPr/>
          <a:lstStyle/>
          <a:p>
            <a:pPr algn="just"/>
            <a:r>
              <a:rPr lang="en-US" dirty="0">
                <a:solidFill>
                  <a:srgbClr val="000000"/>
                </a:solidFill>
                <a:latin typeface="Segoe UI" panose="020B0502040204020203" pitchFamily="34" charset="0"/>
              </a:rPr>
              <a:t>Encryption technology for Azure SQL </a:t>
            </a:r>
            <a:r>
              <a:rPr lang="en-US" dirty="0" smtClean="0">
                <a:solidFill>
                  <a:srgbClr val="000000"/>
                </a:solidFill>
                <a:latin typeface="Segoe UI" panose="020B0502040204020203" pitchFamily="34" charset="0"/>
              </a:rPr>
              <a:t>Server</a:t>
            </a:r>
          </a:p>
          <a:p>
            <a:pPr algn="just"/>
            <a:r>
              <a:rPr lang="en-US" dirty="0">
                <a:solidFill>
                  <a:srgbClr val="000000"/>
                </a:solidFill>
                <a:latin typeface="Segoe UI" panose="020B0502040204020203" pitchFamily="34" charset="0"/>
              </a:rPr>
              <a:t>Info can be saved in Azure SQL Server Database in plain </a:t>
            </a:r>
            <a:r>
              <a:rPr lang="en-US" dirty="0" smtClean="0">
                <a:solidFill>
                  <a:srgbClr val="000000"/>
                </a:solidFill>
                <a:latin typeface="Segoe UI" panose="020B0502040204020203" pitchFamily="34" charset="0"/>
              </a:rPr>
              <a:t>format</a:t>
            </a:r>
          </a:p>
          <a:p>
            <a:pPr algn="just"/>
            <a:r>
              <a:rPr lang="en-US" dirty="0" smtClean="0">
                <a:solidFill>
                  <a:srgbClr val="000000"/>
                </a:solidFill>
                <a:latin typeface="Segoe UI" panose="020B0502040204020203" pitchFamily="34" charset="0"/>
              </a:rPr>
              <a:t>Some information is </a:t>
            </a:r>
            <a:r>
              <a:rPr lang="en-US" b="1" dirty="0" smtClean="0">
                <a:solidFill>
                  <a:srgbClr val="000000"/>
                </a:solidFill>
                <a:latin typeface="Segoe UI" panose="020B0502040204020203" pitchFamily="34" charset="0"/>
              </a:rPr>
              <a:t>sensitive</a:t>
            </a:r>
            <a:r>
              <a:rPr lang="en-US" dirty="0" smtClean="0">
                <a:solidFill>
                  <a:srgbClr val="000000"/>
                </a:solidFill>
                <a:latin typeface="Segoe UI" panose="020B0502040204020203" pitchFamily="34" charset="0"/>
              </a:rPr>
              <a:t> and should not be stored in plain format in a database i.e. SSN, financials, personal data, passwords, DOBs, salaries, etc.</a:t>
            </a:r>
          </a:p>
          <a:p>
            <a:pPr algn="just"/>
            <a:r>
              <a:rPr lang="en-US" dirty="0" smtClean="0">
                <a:solidFill>
                  <a:srgbClr val="000000"/>
                </a:solidFill>
                <a:latin typeface="Segoe UI" panose="020B0502040204020203" pitchFamily="34" charset="0"/>
              </a:rPr>
              <a:t>Protect the sensitive information i.e. DBAs need not know</a:t>
            </a:r>
          </a:p>
          <a:p>
            <a:pPr algn="just"/>
            <a:r>
              <a:rPr lang="en-US" b="1" dirty="0" smtClean="0">
                <a:solidFill>
                  <a:srgbClr val="000000"/>
                </a:solidFill>
                <a:latin typeface="Segoe UI" panose="020B0502040204020203" pitchFamily="34" charset="0"/>
              </a:rPr>
              <a:t>Encryption of sensitive columns of a database</a:t>
            </a:r>
          </a:p>
          <a:p>
            <a:pPr algn="just"/>
            <a:r>
              <a:rPr lang="en-US" dirty="0" smtClean="0">
                <a:solidFill>
                  <a:srgbClr val="000000"/>
                </a:solidFill>
                <a:latin typeface="Segoe UI" panose="020B0502040204020203" pitchFamily="34" charset="0"/>
              </a:rPr>
              <a:t>It’s a </a:t>
            </a:r>
            <a:r>
              <a:rPr lang="en-US" b="1" dirty="0" smtClean="0">
                <a:solidFill>
                  <a:srgbClr val="000000"/>
                </a:solidFill>
                <a:latin typeface="Segoe UI" panose="020B0502040204020203" pitchFamily="34" charset="0"/>
              </a:rPr>
              <a:t>client-side</a:t>
            </a:r>
            <a:r>
              <a:rPr lang="en-US" dirty="0" smtClean="0">
                <a:solidFill>
                  <a:srgbClr val="000000"/>
                </a:solidFill>
                <a:latin typeface="Segoe UI" panose="020B0502040204020203" pitchFamily="34" charset="0"/>
              </a:rPr>
              <a:t> technology that is the data is </a:t>
            </a:r>
            <a:r>
              <a:rPr lang="en-US" b="1" dirty="0" smtClean="0">
                <a:solidFill>
                  <a:srgbClr val="000000"/>
                </a:solidFill>
                <a:latin typeface="Segoe UI" panose="020B0502040204020203" pitchFamily="34" charset="0"/>
              </a:rPr>
              <a:t>encrypted in transit </a:t>
            </a:r>
            <a:r>
              <a:rPr lang="en-US" dirty="0" smtClean="0">
                <a:solidFill>
                  <a:srgbClr val="000000"/>
                </a:solidFill>
                <a:latin typeface="Segoe UI" panose="020B0502040204020203" pitchFamily="34" charset="0"/>
              </a:rPr>
              <a:t>and decrypted/encrypted on the client site</a:t>
            </a:r>
            <a:endParaRPr lang="en-US" dirty="0">
              <a:solidFill>
                <a:srgbClr val="000000"/>
              </a:solidFill>
              <a:latin typeface="Segoe UI" panose="020B0502040204020203" pitchFamily="34" charset="0"/>
            </a:endParaRPr>
          </a:p>
          <a:p>
            <a:endParaRPr lang="en-US" dirty="0">
              <a:solidFill>
                <a:srgbClr val="000000"/>
              </a:solidFill>
              <a:latin typeface="Segoe UI" panose="020B0502040204020203" pitchFamily="34" charset="0"/>
            </a:endParaRPr>
          </a:p>
          <a:p>
            <a:endParaRPr lang="en-US" dirty="0" smtClean="0"/>
          </a:p>
        </p:txBody>
      </p:sp>
    </p:spTree>
    <p:extLst>
      <p:ext uri="{BB962C8B-B14F-4D97-AF65-F5344CB8AC3E}">
        <p14:creationId xmlns:p14="http://schemas.microsoft.com/office/powerpoint/2010/main" val="128174670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41</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solidFill>
                  <a:schemeClr val="tx1"/>
                </a:solidFill>
              </a:rPr>
              <a:t>How does Always-Encrypted work?</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dirty="0" smtClean="0">
                <a:solidFill>
                  <a:srgbClr val="000000"/>
                </a:solidFill>
                <a:latin typeface="Segoe UI" panose="020B0502040204020203" pitchFamily="34" charset="0"/>
              </a:rPr>
              <a:t>There are two keys involved the CEK and the CMK</a:t>
            </a:r>
          </a:p>
          <a:p>
            <a:pPr algn="just"/>
            <a:r>
              <a:rPr lang="en-US" dirty="0" smtClean="0">
                <a:solidFill>
                  <a:srgbClr val="000000"/>
                </a:solidFill>
                <a:latin typeface="Segoe UI" panose="020B0502040204020203" pitchFamily="34" charset="0"/>
              </a:rPr>
              <a:t>These keys can be created using SSMS</a:t>
            </a:r>
          </a:p>
          <a:p>
            <a:pPr algn="just"/>
            <a:r>
              <a:rPr lang="en-US" dirty="0" smtClean="0">
                <a:solidFill>
                  <a:srgbClr val="000000"/>
                </a:solidFill>
                <a:latin typeface="Segoe UI" panose="020B0502040204020203" pitchFamily="34" charset="0"/>
              </a:rPr>
              <a:t>The </a:t>
            </a:r>
            <a:r>
              <a:rPr lang="en-US" b="1" dirty="0" smtClean="0">
                <a:solidFill>
                  <a:srgbClr val="000000"/>
                </a:solidFill>
                <a:latin typeface="Segoe UI" panose="020B0502040204020203" pitchFamily="34" charset="0"/>
              </a:rPr>
              <a:t>CMK</a:t>
            </a:r>
            <a:r>
              <a:rPr lang="en-US" dirty="0" smtClean="0">
                <a:solidFill>
                  <a:srgbClr val="000000"/>
                </a:solidFill>
                <a:latin typeface="Segoe UI" panose="020B0502040204020203" pitchFamily="34" charset="0"/>
              </a:rPr>
              <a:t> is stored on Azure Key Vault</a:t>
            </a:r>
          </a:p>
          <a:p>
            <a:pPr algn="just"/>
            <a:r>
              <a:rPr lang="en-US" dirty="0">
                <a:solidFill>
                  <a:srgbClr val="000000"/>
                </a:solidFill>
                <a:latin typeface="Segoe UI" panose="020B0502040204020203" pitchFamily="34" charset="0"/>
              </a:rPr>
              <a:t>The </a:t>
            </a:r>
            <a:r>
              <a:rPr lang="en-US" b="1" dirty="0">
                <a:solidFill>
                  <a:srgbClr val="000000"/>
                </a:solidFill>
                <a:latin typeface="Segoe UI" panose="020B0502040204020203" pitchFamily="34" charset="0"/>
              </a:rPr>
              <a:t>CMK</a:t>
            </a:r>
            <a:r>
              <a:rPr lang="en-US" dirty="0">
                <a:solidFill>
                  <a:srgbClr val="000000"/>
                </a:solidFill>
                <a:latin typeface="Segoe UI" panose="020B0502040204020203" pitchFamily="34" charset="0"/>
              </a:rPr>
              <a:t> is </a:t>
            </a:r>
            <a:r>
              <a:rPr lang="en-US" dirty="0" smtClean="0">
                <a:solidFill>
                  <a:srgbClr val="000000"/>
                </a:solidFill>
                <a:latin typeface="Segoe UI" panose="020B0502040204020203" pitchFamily="34" charset="0"/>
              </a:rPr>
              <a:t>used to encrypt and decrypt the </a:t>
            </a:r>
            <a:r>
              <a:rPr lang="en-US" b="1" dirty="0" smtClean="0">
                <a:solidFill>
                  <a:srgbClr val="000000"/>
                </a:solidFill>
                <a:latin typeface="Segoe UI" panose="020B0502040204020203" pitchFamily="34" charset="0"/>
              </a:rPr>
              <a:t>CEK </a:t>
            </a:r>
            <a:r>
              <a:rPr lang="en-US" dirty="0" smtClean="0">
                <a:solidFill>
                  <a:srgbClr val="000000"/>
                </a:solidFill>
                <a:latin typeface="Segoe UI" panose="020B0502040204020203" pitchFamily="34" charset="0"/>
              </a:rPr>
              <a:t>on the client side</a:t>
            </a:r>
          </a:p>
          <a:p>
            <a:pPr algn="just"/>
            <a:r>
              <a:rPr lang="en-US" dirty="0" smtClean="0">
                <a:solidFill>
                  <a:srgbClr val="000000"/>
                </a:solidFill>
                <a:latin typeface="Segoe UI" panose="020B0502040204020203" pitchFamily="34" charset="0"/>
              </a:rPr>
              <a:t>The </a:t>
            </a:r>
            <a:r>
              <a:rPr lang="en-US" b="1" dirty="0" smtClean="0">
                <a:solidFill>
                  <a:srgbClr val="000000"/>
                </a:solidFill>
                <a:latin typeface="Segoe UI" panose="020B0502040204020203" pitchFamily="34" charset="0"/>
              </a:rPr>
              <a:t>CEK</a:t>
            </a:r>
            <a:r>
              <a:rPr lang="en-US" dirty="0" smtClean="0">
                <a:solidFill>
                  <a:srgbClr val="000000"/>
                </a:solidFill>
                <a:latin typeface="Segoe UI" panose="020B0502040204020203" pitchFamily="34" charset="0"/>
              </a:rPr>
              <a:t> is stored in the database </a:t>
            </a:r>
            <a:r>
              <a:rPr lang="en-US" u="sng" dirty="0" smtClean="0">
                <a:solidFill>
                  <a:srgbClr val="000000"/>
                </a:solidFill>
                <a:latin typeface="Segoe UI" panose="020B0502040204020203" pitchFamily="34" charset="0"/>
              </a:rPr>
              <a:t>as encrypted key</a:t>
            </a:r>
          </a:p>
          <a:p>
            <a:pPr algn="just"/>
            <a:r>
              <a:rPr lang="en-US" dirty="0" smtClean="0">
                <a:solidFill>
                  <a:srgbClr val="000000"/>
                </a:solidFill>
                <a:latin typeface="Segoe UI" panose="020B0502040204020203" pitchFamily="34" charset="0"/>
              </a:rPr>
              <a:t>Clients read data from the database </a:t>
            </a:r>
            <a:r>
              <a:rPr lang="en-US" u="sng" dirty="0" smtClean="0">
                <a:solidFill>
                  <a:srgbClr val="000000"/>
                </a:solidFill>
                <a:latin typeface="Segoe UI" panose="020B0502040204020203" pitchFamily="34" charset="0"/>
              </a:rPr>
              <a:t>together with the encrypted CEK</a:t>
            </a:r>
            <a:r>
              <a:rPr lang="en-US" dirty="0" smtClean="0">
                <a:solidFill>
                  <a:srgbClr val="000000"/>
                </a:solidFill>
                <a:latin typeface="Segoe UI" panose="020B0502040204020203" pitchFamily="34" charset="0"/>
              </a:rPr>
              <a:t> but need the CMK to decrypt encrypted columns</a:t>
            </a:r>
            <a:endParaRPr lang="en-US" u="sng" dirty="0" smtClean="0">
              <a:solidFill>
                <a:srgbClr val="000000"/>
              </a:solidFill>
              <a:latin typeface="Segoe UI" panose="020B0502040204020203" pitchFamily="34" charset="0"/>
            </a:endParaRPr>
          </a:p>
          <a:p>
            <a:pPr algn="just"/>
            <a:r>
              <a:rPr lang="en-US" dirty="0">
                <a:solidFill>
                  <a:srgbClr val="000000"/>
                </a:solidFill>
                <a:latin typeface="Segoe UI" panose="020B0502040204020203" pitchFamily="34" charset="0"/>
              </a:rPr>
              <a:t>Any </a:t>
            </a:r>
            <a:r>
              <a:rPr lang="en-US" b="1" dirty="0">
                <a:solidFill>
                  <a:srgbClr val="000000"/>
                </a:solidFill>
                <a:latin typeface="Segoe UI" panose="020B0502040204020203" pitchFamily="34" charset="0"/>
              </a:rPr>
              <a:t>registered Azure AD </a:t>
            </a:r>
            <a:r>
              <a:rPr lang="en-US" b="1" dirty="0" smtClean="0">
                <a:solidFill>
                  <a:srgbClr val="000000"/>
                </a:solidFill>
                <a:latin typeface="Segoe UI" panose="020B0502040204020203" pitchFamily="34" charset="0"/>
              </a:rPr>
              <a:t>identity </a:t>
            </a:r>
            <a:r>
              <a:rPr lang="en-US" dirty="0" smtClean="0">
                <a:solidFill>
                  <a:srgbClr val="000000"/>
                </a:solidFill>
                <a:latin typeface="Segoe UI" panose="020B0502040204020203" pitchFamily="34" charset="0"/>
              </a:rPr>
              <a:t>with </a:t>
            </a:r>
            <a:r>
              <a:rPr lang="en-US" dirty="0">
                <a:solidFill>
                  <a:srgbClr val="000000"/>
                </a:solidFill>
                <a:latin typeface="Segoe UI" panose="020B0502040204020203" pitchFamily="34" charset="0"/>
              </a:rPr>
              <a:t>proper </a:t>
            </a:r>
            <a:r>
              <a:rPr lang="en-US" dirty="0" smtClean="0">
                <a:solidFill>
                  <a:srgbClr val="000000"/>
                </a:solidFill>
                <a:latin typeface="Segoe UI" panose="020B0502040204020203" pitchFamily="34" charset="0"/>
              </a:rPr>
              <a:t>claims to read the </a:t>
            </a:r>
            <a:r>
              <a:rPr lang="en-US" b="1" dirty="0" smtClean="0">
                <a:solidFill>
                  <a:srgbClr val="000000"/>
                </a:solidFill>
                <a:latin typeface="Segoe UI" panose="020B0502040204020203" pitchFamily="34" charset="0"/>
              </a:rPr>
              <a:t>CMK</a:t>
            </a:r>
            <a:r>
              <a:rPr lang="en-US" dirty="0" smtClean="0">
                <a:solidFill>
                  <a:srgbClr val="000000"/>
                </a:solidFill>
                <a:latin typeface="Segoe UI" panose="020B0502040204020203" pitchFamily="34" charset="0"/>
              </a:rPr>
              <a:t> is able to decrypt the CEK and decrypt/encrypt data for protected columns</a:t>
            </a:r>
          </a:p>
          <a:p>
            <a:pPr algn="just"/>
            <a:endParaRPr lang="en-US" dirty="0" smtClean="0">
              <a:solidFill>
                <a:srgbClr val="000000"/>
              </a:solidFill>
              <a:latin typeface="Segoe UI" panose="020B0502040204020203" pitchFamily="34" charset="0"/>
            </a:endParaRPr>
          </a:p>
          <a:p>
            <a:pPr algn="just"/>
            <a:endParaRPr lang="en-US" dirty="0" smtClean="0"/>
          </a:p>
          <a:p>
            <a:endParaRPr lang="en-US" dirty="0" smtClean="0"/>
          </a:p>
          <a:p>
            <a:endParaRPr lang="en-US" dirty="0"/>
          </a:p>
        </p:txBody>
      </p:sp>
    </p:spTree>
    <p:extLst>
      <p:ext uri="{BB962C8B-B14F-4D97-AF65-F5344CB8AC3E}">
        <p14:creationId xmlns:p14="http://schemas.microsoft.com/office/powerpoint/2010/main" val="304834561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143000"/>
            <a:ext cx="8055342" cy="4343400"/>
          </a:xfrm>
        </p:spPr>
      </p:pic>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42</a:t>
            </a:fld>
            <a:endParaRPr lang="en-US"/>
          </a:p>
        </p:txBody>
      </p:sp>
    </p:spTree>
    <p:extLst>
      <p:ext uri="{BB962C8B-B14F-4D97-AF65-F5344CB8AC3E}">
        <p14:creationId xmlns:p14="http://schemas.microsoft.com/office/powerpoint/2010/main" val="243456699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r>
              <a:rPr lang="en-US" dirty="0" smtClean="0"/>
              <a:t>It offers two modes of columns encryption </a:t>
            </a:r>
            <a:r>
              <a:rPr lang="en-US" b="1" dirty="0" smtClean="0"/>
              <a:t>deterministic vs randomized</a:t>
            </a:r>
          </a:p>
          <a:p>
            <a:r>
              <a:rPr lang="en-US" b="1" dirty="0" smtClean="0"/>
              <a:t>Randomized</a:t>
            </a:r>
            <a:r>
              <a:rPr lang="en-US" dirty="0" smtClean="0"/>
              <a:t> offers higher security but it prevents some typical SQL operations such as joins, indexes, etc.</a:t>
            </a:r>
          </a:p>
          <a:p>
            <a:r>
              <a:rPr lang="en-US" b="1" dirty="0" smtClean="0"/>
              <a:t>Deterministic </a:t>
            </a:r>
            <a:r>
              <a:rPr lang="en-US" dirty="0" smtClean="0"/>
              <a:t>is less secure but it makes it possible to employ the usual SQL constructs i.e. joins, indexes, etc.</a:t>
            </a:r>
            <a:endParaRPr lang="en-US" b="1"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43</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solidFill>
                  <a:schemeClr val="tx1"/>
                </a:solidFill>
              </a:rPr>
              <a:t>Always-Encrypted bonus</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endParaRPr lang="en-US" dirty="0" smtClean="0">
              <a:solidFill>
                <a:srgbClr val="000000"/>
              </a:solidFill>
              <a:latin typeface="Segoe UI" panose="020B0502040204020203" pitchFamily="34" charset="0"/>
            </a:endParaRPr>
          </a:p>
          <a:p>
            <a:pPr algn="just"/>
            <a:endParaRPr lang="en-US" dirty="0" smtClean="0"/>
          </a:p>
          <a:p>
            <a:endParaRPr lang="en-US" dirty="0" smtClean="0"/>
          </a:p>
          <a:p>
            <a:endParaRPr lang="en-US" dirty="0"/>
          </a:p>
        </p:txBody>
      </p:sp>
    </p:spTree>
    <p:extLst>
      <p:ext uri="{BB962C8B-B14F-4D97-AF65-F5344CB8AC3E}">
        <p14:creationId xmlns:p14="http://schemas.microsoft.com/office/powerpoint/2010/main" val="225293801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44</a:t>
            </a:fld>
            <a:endParaRPr lang="en-US"/>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558" y="1143000"/>
            <a:ext cx="7967326" cy="4114800"/>
          </a:xfrm>
        </p:spPr>
      </p:pic>
    </p:spTree>
    <p:extLst>
      <p:ext uri="{BB962C8B-B14F-4D97-AF65-F5344CB8AC3E}">
        <p14:creationId xmlns:p14="http://schemas.microsoft.com/office/powerpoint/2010/main" val="305443568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905000"/>
            <a:ext cx="8229600" cy="3429000"/>
          </a:xfrm>
        </p:spPr>
        <p:txBody>
          <a:bodyPr>
            <a:normAutofit/>
          </a:bodyPr>
          <a:lstStyle/>
          <a:p>
            <a:pPr algn="ctr">
              <a:buNone/>
            </a:pPr>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45</a:t>
            </a:fld>
            <a:endParaRPr lang="en-US"/>
          </a:p>
        </p:txBody>
      </p:sp>
      <p:sp>
        <p:nvSpPr>
          <p:cNvPr id="8" name="Sottotitolo 7"/>
          <p:cNvSpPr>
            <a:spLocks noGrp="1"/>
          </p:cNvSpPr>
          <p:nvPr>
            <p:ph type="subTitle" idx="14"/>
          </p:nvPr>
        </p:nvSpPr>
        <p:spPr>
          <a:xfrm>
            <a:off x="1143000" y="1111250"/>
            <a:ext cx="6400800" cy="457200"/>
          </a:xfrm>
        </p:spPr>
        <p:txBody>
          <a:bodyPr/>
          <a:lstStyle/>
          <a:p>
            <a:r>
              <a:rPr lang="en-US" dirty="0" smtClean="0">
                <a:solidFill>
                  <a:schemeClr val="tx1"/>
                </a:solidFill>
              </a:rPr>
              <a:t>Azure SQL Server Transparent Data Encryption (TDE)</a:t>
            </a:r>
            <a:endParaRPr lang="en-US" dirty="0">
              <a:solidFill>
                <a:schemeClr val="tx1"/>
              </a:solidFill>
            </a:endParaRPr>
          </a:p>
        </p:txBody>
      </p:sp>
      <p:sp>
        <p:nvSpPr>
          <p:cNvPr id="6" name="Segnaposto contenuto 2"/>
          <p:cNvSpPr txBox="1">
            <a:spLocks/>
          </p:cNvSpPr>
          <p:nvPr/>
        </p:nvSpPr>
        <p:spPr>
          <a:xfrm>
            <a:off x="457200" y="1905000"/>
            <a:ext cx="8229600" cy="38862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dirty="0" smtClean="0">
                <a:solidFill>
                  <a:srgbClr val="000000"/>
                </a:solidFill>
                <a:latin typeface="Segoe UI" panose="020B0502040204020203" pitchFamily="34" charset="0"/>
              </a:rPr>
              <a:t>Encryption technology for Azure SQL Server (at rest)</a:t>
            </a:r>
          </a:p>
          <a:p>
            <a:pPr algn="just"/>
            <a:r>
              <a:rPr lang="en-US" b="1" dirty="0" smtClean="0">
                <a:solidFill>
                  <a:srgbClr val="000000"/>
                </a:solidFill>
                <a:latin typeface="Segoe UI" panose="020B0502040204020203" pitchFamily="34" charset="0"/>
              </a:rPr>
              <a:t>It encrypts the database files</a:t>
            </a:r>
          </a:p>
          <a:p>
            <a:pPr algn="just"/>
            <a:r>
              <a:rPr lang="en-US" dirty="0" smtClean="0">
                <a:solidFill>
                  <a:srgbClr val="000000"/>
                </a:solidFill>
                <a:latin typeface="Segoe UI" panose="020B0502040204020203" pitchFamily="34" charset="0"/>
              </a:rPr>
              <a:t>Azure SQL databases, Azure SQL Data Warehouse and data files</a:t>
            </a:r>
          </a:p>
          <a:p>
            <a:pPr algn="just"/>
            <a:r>
              <a:rPr lang="en-US" dirty="0" smtClean="0">
                <a:solidFill>
                  <a:srgbClr val="000000"/>
                </a:solidFill>
                <a:latin typeface="Segoe UI" panose="020B0502040204020203" pitchFamily="34" charset="0"/>
              </a:rPr>
              <a:t>It is on by default on any Azure SQL Server database</a:t>
            </a:r>
          </a:p>
          <a:p>
            <a:pPr algn="just"/>
            <a:r>
              <a:rPr lang="en-US" dirty="0" smtClean="0">
                <a:solidFill>
                  <a:srgbClr val="000000"/>
                </a:solidFill>
                <a:latin typeface="Segoe UI" panose="020B0502040204020203" pitchFamily="34" charset="0"/>
              </a:rPr>
              <a:t>It is similar in concept to </a:t>
            </a:r>
            <a:r>
              <a:rPr lang="en-US" b="1" dirty="0" smtClean="0">
                <a:solidFill>
                  <a:srgbClr val="000000"/>
                </a:solidFill>
                <a:latin typeface="Segoe UI" panose="020B0502040204020203" pitchFamily="34" charset="0"/>
              </a:rPr>
              <a:t>Storage Service Encryption (SSE)</a:t>
            </a:r>
            <a:r>
              <a:rPr lang="en-US" dirty="0" smtClean="0">
                <a:solidFill>
                  <a:srgbClr val="000000"/>
                </a:solidFill>
                <a:latin typeface="Segoe UI" panose="020B0502040204020203" pitchFamily="34" charset="0"/>
              </a:rPr>
              <a:t> that is the analogous technology available on Azure storage accounts</a:t>
            </a:r>
          </a:p>
          <a:p>
            <a:pPr algn="just"/>
            <a:r>
              <a:rPr lang="en-US" dirty="0" smtClean="0">
                <a:solidFill>
                  <a:srgbClr val="000000"/>
                </a:solidFill>
                <a:latin typeface="Segoe UI" panose="020B0502040204020203" pitchFamily="34" charset="0"/>
              </a:rPr>
              <a:t>Can use managed or customer encryption keys as for SSE</a:t>
            </a:r>
          </a:p>
          <a:p>
            <a:pPr algn="just"/>
            <a:r>
              <a:rPr lang="en-US" dirty="0" smtClean="0">
                <a:solidFill>
                  <a:srgbClr val="000000"/>
                </a:solidFill>
                <a:latin typeface="Segoe UI" panose="020B0502040204020203" pitchFamily="34" charset="0"/>
              </a:rPr>
              <a:t>Can be enabled at Server or database level</a:t>
            </a:r>
            <a:endParaRPr lang="en-US" dirty="0" smtClean="0"/>
          </a:p>
          <a:p>
            <a:endParaRPr lang="en-US" dirty="0" smtClean="0"/>
          </a:p>
          <a:p>
            <a:endParaRPr lang="en-US" dirty="0"/>
          </a:p>
        </p:txBody>
      </p:sp>
    </p:spTree>
    <p:extLst>
      <p:ext uri="{BB962C8B-B14F-4D97-AF65-F5344CB8AC3E}">
        <p14:creationId xmlns:p14="http://schemas.microsoft.com/office/powerpoint/2010/main" val="39295007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09600" y="1985237"/>
            <a:ext cx="8229600" cy="3429000"/>
          </a:xfrm>
        </p:spPr>
        <p:txBody>
          <a:bodyPr/>
          <a:lstStyle/>
          <a:p>
            <a:pPr algn="ctr">
              <a:buNone/>
            </a:pPr>
            <a:endParaRPr lang="en-US" dirty="0" smtClean="0"/>
          </a:p>
          <a:p>
            <a:r>
              <a:rPr lang="en-US" dirty="0" smtClean="0"/>
              <a:t>To encrypt OS and Data disks of Linux &amp; Windows VMs</a:t>
            </a:r>
          </a:p>
          <a:p>
            <a:r>
              <a:rPr lang="en-US" dirty="0" smtClean="0"/>
              <a:t>These disks are hosted on Azure Blob Storage (Page Blobs)</a:t>
            </a:r>
          </a:p>
          <a:p>
            <a:r>
              <a:rPr lang="en-US" dirty="0" smtClean="0"/>
              <a:t>On Windows BitLocker is used while on Linux </a:t>
            </a:r>
            <a:r>
              <a:rPr lang="en-US" dirty="0" err="1" smtClean="0"/>
              <a:t>dm</a:t>
            </a:r>
            <a:r>
              <a:rPr lang="en-US" dirty="0" smtClean="0"/>
              <a:t>-crypt</a:t>
            </a:r>
          </a:p>
          <a:p>
            <a:r>
              <a:rPr lang="en-US" dirty="0" smtClean="0"/>
              <a:t>Part of the </a:t>
            </a:r>
            <a:r>
              <a:rPr lang="en-US" u="sng" dirty="0" smtClean="0"/>
              <a:t>defense in depth</a:t>
            </a:r>
            <a:r>
              <a:rPr lang="en-US" dirty="0" smtClean="0"/>
              <a:t> strategy to security</a:t>
            </a:r>
          </a:p>
          <a:p>
            <a:r>
              <a:rPr lang="en-US" dirty="0" smtClean="0"/>
              <a:t>Not enabled by default</a:t>
            </a:r>
          </a:p>
          <a:p>
            <a:r>
              <a:rPr lang="en-US" dirty="0" smtClean="0"/>
              <a:t>A custom encryption key is used and can be stored in Key Vault</a:t>
            </a:r>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46</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Azure Disk Encryption for IaaS (ADE)</a:t>
            </a:r>
            <a:endParaRPr lang="en-US" dirty="0">
              <a:solidFill>
                <a:schemeClr val="tx1"/>
              </a:solidFill>
            </a:endParaRPr>
          </a:p>
        </p:txBody>
      </p:sp>
      <p:sp>
        <p:nvSpPr>
          <p:cNvPr id="6" name="Subtitle 2"/>
          <p:cNvSpPr txBox="1">
            <a:spLocks/>
          </p:cNvSpPr>
          <p:nvPr/>
        </p:nvSpPr>
        <p:spPr>
          <a:xfrm>
            <a:off x="2305050" y="1515926"/>
            <a:ext cx="48387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Protection feature against data theft</a:t>
            </a:r>
            <a:endParaRPr lang="en-US" dirty="0" smtClean="0">
              <a:solidFill>
                <a:schemeClr val="accent1">
                  <a:lumMod val="25000"/>
                </a:schemeClr>
              </a:solidFill>
            </a:endParaRPr>
          </a:p>
        </p:txBody>
      </p:sp>
    </p:spTree>
    <p:extLst>
      <p:ext uri="{BB962C8B-B14F-4D97-AF65-F5344CB8AC3E}">
        <p14:creationId xmlns:p14="http://schemas.microsoft.com/office/powerpoint/2010/main" val="194051383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47</a:t>
            </a:fld>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0233" y="1219200"/>
            <a:ext cx="7776567" cy="4191000"/>
          </a:xfrm>
        </p:spPr>
      </p:pic>
    </p:spTree>
    <p:extLst>
      <p:ext uri="{BB962C8B-B14F-4D97-AF65-F5344CB8AC3E}">
        <p14:creationId xmlns:p14="http://schemas.microsoft.com/office/powerpoint/2010/main" val="207372384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48</a:t>
            </a:fld>
            <a:endParaRPr lang="en-US"/>
          </a:p>
        </p:txBody>
      </p:sp>
      <p:sp>
        <p:nvSpPr>
          <p:cNvPr id="6" name="Sottotitolo 7"/>
          <p:cNvSpPr>
            <a:spLocks noGrp="1"/>
          </p:cNvSpPr>
          <p:nvPr>
            <p:ph type="subTitle" idx="14"/>
          </p:nvPr>
        </p:nvSpPr>
        <p:spPr>
          <a:xfrm>
            <a:off x="2514600" y="762000"/>
            <a:ext cx="4267200" cy="457200"/>
          </a:xfrm>
        </p:spPr>
        <p:txBody>
          <a:bodyPr/>
          <a:lstStyle/>
          <a:p>
            <a:r>
              <a:rPr lang="en-US" dirty="0" smtClean="0"/>
              <a:t>The Client Credential Grant Flow</a:t>
            </a:r>
            <a:endParaRPr lang="en-US" dirty="0">
              <a:solidFill>
                <a:schemeClr val="tx1"/>
              </a:solidFill>
            </a:endParaRPr>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7980" y="1981200"/>
            <a:ext cx="7740440" cy="4114800"/>
          </a:xfrm>
        </p:spPr>
      </p:pic>
      <p:sp>
        <p:nvSpPr>
          <p:cNvPr id="10" name="Subtitle 2"/>
          <p:cNvSpPr>
            <a:spLocks noGrp="1"/>
          </p:cNvSpPr>
          <p:nvPr/>
        </p:nvSpPr>
        <p:spPr>
          <a:xfrm>
            <a:off x="1447800" y="1224751"/>
            <a:ext cx="6400800" cy="609600"/>
          </a:xfrm>
          <a:prstGeom prst="rect">
            <a:avLst/>
          </a:prstGeom>
        </p:spPr>
        <p:txBody>
          <a:bodyPr vert="horz" lIns="91440" tIns="45720" rIns="91440" bIns="45720" rtlCol="0">
            <a:normAutofit fontScale="85000"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Machine-To-Machine Communication </a:t>
            </a:r>
          </a:p>
          <a:p>
            <a:r>
              <a:rPr lang="en-US" dirty="0" smtClean="0">
                <a:solidFill>
                  <a:schemeClr val="accent1">
                    <a:lumMod val="25000"/>
                  </a:schemeClr>
                </a:solidFill>
              </a:rPr>
              <a:t>No user is involved!</a:t>
            </a:r>
          </a:p>
        </p:txBody>
      </p:sp>
    </p:spTree>
    <p:extLst>
      <p:ext uri="{BB962C8B-B14F-4D97-AF65-F5344CB8AC3E}">
        <p14:creationId xmlns:p14="http://schemas.microsoft.com/office/powerpoint/2010/main" val="58030518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676400"/>
            <a:ext cx="8229600" cy="3429000"/>
          </a:xfrm>
        </p:spPr>
        <p:txBody>
          <a:bodyPr/>
          <a:lstStyle/>
          <a:p>
            <a:pPr algn="ctr">
              <a:buNone/>
            </a:pPr>
            <a:endParaRPr lang="en-US" dirty="0" smtClean="0"/>
          </a:p>
          <a:p>
            <a:r>
              <a:rPr lang="en-US" dirty="0" smtClean="0"/>
              <a:t>Storage Accounts are transparently encrypted at rest via SSE</a:t>
            </a:r>
          </a:p>
          <a:p>
            <a:r>
              <a:rPr lang="en-US" dirty="0" smtClean="0"/>
              <a:t>For </a:t>
            </a:r>
            <a:r>
              <a:rPr lang="en-US" dirty="0"/>
              <a:t>Azure SQL Server </a:t>
            </a:r>
            <a:r>
              <a:rPr lang="en-US" dirty="0" smtClean="0"/>
              <a:t> Azure Transparent Data Encryption (TDE) as server-side default encryption for data at rest. It encrypts the whole server or the database files with either a custom or managed key.</a:t>
            </a:r>
          </a:p>
          <a:p>
            <a:r>
              <a:rPr lang="en-US" dirty="0"/>
              <a:t>For Azure SQL Server Always-Encrypted Client Technology based on CMK &amp;CEK</a:t>
            </a:r>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49</a:t>
            </a:fld>
            <a:endParaRPr lang="en-US"/>
          </a:p>
        </p:txBody>
      </p:sp>
      <p:sp>
        <p:nvSpPr>
          <p:cNvPr id="8" name="Sottotitolo 7"/>
          <p:cNvSpPr>
            <a:spLocks noGrp="1"/>
          </p:cNvSpPr>
          <p:nvPr>
            <p:ph type="subTitle" idx="14"/>
          </p:nvPr>
        </p:nvSpPr>
        <p:spPr>
          <a:xfrm>
            <a:off x="1295400" y="1066800"/>
            <a:ext cx="6400800" cy="457200"/>
          </a:xfrm>
        </p:spPr>
        <p:txBody>
          <a:bodyPr/>
          <a:lstStyle/>
          <a:p>
            <a:r>
              <a:rPr lang="en-US" b="1" dirty="0" smtClean="0">
                <a:solidFill>
                  <a:schemeClr val="tx1"/>
                </a:solidFill>
              </a:rPr>
              <a:t>Summary on </a:t>
            </a:r>
            <a:r>
              <a:rPr lang="en-US" b="1" dirty="0" smtClean="0"/>
              <a:t>Encryption</a:t>
            </a:r>
            <a:endParaRPr lang="en-US" dirty="0">
              <a:solidFill>
                <a:schemeClr val="tx1"/>
              </a:solidFill>
            </a:endParaRPr>
          </a:p>
        </p:txBody>
      </p:sp>
    </p:spTree>
    <p:extLst>
      <p:ext uri="{BB962C8B-B14F-4D97-AF65-F5344CB8AC3E}">
        <p14:creationId xmlns:p14="http://schemas.microsoft.com/office/powerpoint/2010/main" val="36696244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5</a:t>
            </a:fld>
            <a:endParaRPr lang="en-US" dirty="0"/>
          </a:p>
        </p:txBody>
      </p:sp>
      <p:sp>
        <p:nvSpPr>
          <p:cNvPr id="2" name="Title 1"/>
          <p:cNvSpPr>
            <a:spLocks noGrp="1"/>
          </p:cNvSpPr>
          <p:nvPr>
            <p:ph type="title"/>
          </p:nvPr>
        </p:nvSpPr>
        <p:spPr>
          <a:xfrm>
            <a:off x="685800" y="2133600"/>
            <a:ext cx="7772400" cy="990600"/>
          </a:xfrm>
        </p:spPr>
        <p:txBody>
          <a:bodyPr/>
          <a:lstStyle/>
          <a:p>
            <a:pPr algn="ctr"/>
            <a:r>
              <a:rPr lang="en-US" dirty="0" smtClean="0"/>
              <a:t>OWASP</a:t>
            </a:r>
            <a:br>
              <a:rPr lang="en-US" dirty="0" smtClean="0"/>
            </a:br>
            <a:endParaRPr lang="en-US" dirty="0"/>
          </a:p>
        </p:txBody>
      </p:sp>
      <p:sp>
        <p:nvSpPr>
          <p:cNvPr id="5" name="Subtitle 2"/>
          <p:cNvSpPr>
            <a:spLocks noGrp="1"/>
          </p:cNvSpPr>
          <p:nvPr>
            <p:ph type="subTitle" idx="1"/>
          </p:nvPr>
        </p:nvSpPr>
        <p:spPr>
          <a:xfrm>
            <a:off x="1371600" y="2971800"/>
            <a:ext cx="6400800" cy="609600"/>
          </a:xfrm>
        </p:spPr>
        <p:txBody>
          <a:bodyPr>
            <a:normAutofit/>
          </a:bodyPr>
          <a:lstStyle/>
          <a:p>
            <a:r>
              <a:rPr lang="en-US" dirty="0"/>
              <a:t>Open Web Application Security </a:t>
            </a:r>
            <a:r>
              <a:rPr lang="en-US" dirty="0" smtClean="0"/>
              <a:t>Project</a:t>
            </a:r>
            <a:endParaRPr lang="en-US" dirty="0" smtClean="0">
              <a:solidFill>
                <a:schemeClr val="accent1">
                  <a:lumMod val="25000"/>
                </a:schemeClr>
              </a:solidFill>
            </a:endParaRPr>
          </a:p>
        </p:txBody>
      </p:sp>
    </p:spTree>
    <p:extLst>
      <p:ext uri="{BB962C8B-B14F-4D97-AF65-F5344CB8AC3E}">
        <p14:creationId xmlns:p14="http://schemas.microsoft.com/office/powerpoint/2010/main" val="33987096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50</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Any Q</a:t>
            </a:r>
            <a:r>
              <a:rPr lang="en-US" b="1" dirty="0" smtClean="0"/>
              <a:t>uestions?</a:t>
            </a:r>
            <a:endParaRPr lang="en-US" b="1" dirty="0">
              <a:solidFill>
                <a:schemeClr val="tx1"/>
              </a:solidFill>
            </a:endParaRPr>
          </a:p>
        </p:txBody>
      </p:sp>
    </p:spTree>
    <p:extLst>
      <p:ext uri="{BB962C8B-B14F-4D97-AF65-F5344CB8AC3E}">
        <p14:creationId xmlns:p14="http://schemas.microsoft.com/office/powerpoint/2010/main" val="413089748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51</a:t>
            </a:fld>
            <a:endParaRPr lang="en-US" dirty="0"/>
          </a:p>
        </p:txBody>
      </p:sp>
      <p:sp>
        <p:nvSpPr>
          <p:cNvPr id="2" name="Title 1"/>
          <p:cNvSpPr>
            <a:spLocks noGrp="1"/>
          </p:cNvSpPr>
          <p:nvPr>
            <p:ph type="title"/>
          </p:nvPr>
        </p:nvSpPr>
        <p:spPr>
          <a:xfrm>
            <a:off x="685800" y="2133600"/>
            <a:ext cx="7772400" cy="990600"/>
          </a:xfrm>
        </p:spPr>
        <p:txBody>
          <a:bodyPr/>
          <a:lstStyle/>
          <a:p>
            <a:pPr algn="ctr"/>
            <a:r>
              <a:rPr lang="en-US" dirty="0" smtClean="0"/>
              <a:t>Authentication and Authorization </a:t>
            </a:r>
            <a:br>
              <a:rPr lang="en-US" dirty="0" smtClean="0"/>
            </a:br>
            <a:endParaRPr lang="en-US" dirty="0"/>
          </a:p>
        </p:txBody>
      </p:sp>
      <p:sp>
        <p:nvSpPr>
          <p:cNvPr id="5" name="Subtitle 2"/>
          <p:cNvSpPr>
            <a:spLocks noGrp="1"/>
          </p:cNvSpPr>
          <p:nvPr>
            <p:ph type="subTitle" idx="1"/>
          </p:nvPr>
        </p:nvSpPr>
        <p:spPr>
          <a:xfrm>
            <a:off x="1371600" y="2971800"/>
            <a:ext cx="6400800" cy="609600"/>
          </a:xfrm>
        </p:spPr>
        <p:txBody>
          <a:bodyPr>
            <a:normAutofit/>
          </a:bodyPr>
          <a:lstStyle/>
          <a:p>
            <a:r>
              <a:rPr lang="en-US" dirty="0" smtClean="0"/>
              <a:t>OAuth, Flows and Azure AD </a:t>
            </a:r>
            <a:endParaRPr lang="en-US" dirty="0" smtClean="0">
              <a:solidFill>
                <a:schemeClr val="accent1">
                  <a:lumMod val="25000"/>
                </a:schemeClr>
              </a:solidFill>
            </a:endParaRPr>
          </a:p>
        </p:txBody>
      </p:sp>
    </p:spTree>
    <p:extLst>
      <p:ext uri="{BB962C8B-B14F-4D97-AF65-F5344CB8AC3E}">
        <p14:creationId xmlns:p14="http://schemas.microsoft.com/office/powerpoint/2010/main" val="140960681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52</a:t>
            </a:fld>
            <a:endParaRPr lang="en-US"/>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19200" y="990600"/>
            <a:ext cx="5996589" cy="5054176"/>
          </a:xfrm>
        </p:spPr>
      </p:pic>
    </p:spTree>
    <p:extLst>
      <p:ext uri="{BB962C8B-B14F-4D97-AF65-F5344CB8AC3E}">
        <p14:creationId xmlns:p14="http://schemas.microsoft.com/office/powerpoint/2010/main" val="228447858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r>
              <a:rPr lang="en-US" dirty="0" smtClean="0"/>
              <a:t>It is only for </a:t>
            </a:r>
            <a:r>
              <a:rPr lang="en-US" b="1" dirty="0" smtClean="0"/>
              <a:t>direct access</a:t>
            </a:r>
            <a:r>
              <a:rPr lang="en-US" dirty="0" smtClean="0"/>
              <a:t> by the client application</a:t>
            </a:r>
          </a:p>
          <a:p>
            <a:r>
              <a:rPr lang="en-US" dirty="0" smtClean="0"/>
              <a:t>An </a:t>
            </a:r>
            <a:r>
              <a:rPr lang="en-US" b="1" dirty="0" smtClean="0"/>
              <a:t>Access Token</a:t>
            </a:r>
            <a:r>
              <a:rPr lang="en-US" dirty="0" smtClean="0"/>
              <a:t> is obtained from the AS presenting client credentials</a:t>
            </a:r>
          </a:p>
          <a:p>
            <a:r>
              <a:rPr lang="en-US" dirty="0" smtClean="0"/>
              <a:t>It is meant for machine-to-machine communication</a:t>
            </a:r>
          </a:p>
          <a:p>
            <a:r>
              <a:rPr lang="en-US" dirty="0" smtClean="0"/>
              <a:t>No user involved</a:t>
            </a:r>
          </a:p>
          <a:p>
            <a:r>
              <a:rPr lang="en-US" dirty="0" smtClean="0"/>
              <a:t>It is the </a:t>
            </a:r>
            <a:r>
              <a:rPr lang="en-US" b="1" dirty="0" smtClean="0"/>
              <a:t>simplest</a:t>
            </a:r>
            <a:r>
              <a:rPr lang="en-US" dirty="0" smtClean="0"/>
              <a:t> flow possible</a:t>
            </a:r>
          </a:p>
          <a:p>
            <a:r>
              <a:rPr lang="en-US" dirty="0" smtClean="0"/>
              <a:t>It is the </a:t>
            </a:r>
            <a:r>
              <a:rPr lang="en-US" b="1" dirty="0" smtClean="0"/>
              <a:t>less secure</a:t>
            </a:r>
            <a:r>
              <a:rPr lang="en-US" dirty="0" smtClean="0"/>
              <a:t> flow possible</a:t>
            </a:r>
          </a:p>
          <a:p>
            <a:r>
              <a:rPr lang="en-US" dirty="0" smtClean="0"/>
              <a:t>It employs </a:t>
            </a:r>
            <a:r>
              <a:rPr lang="en-US" b="1" dirty="0"/>
              <a:t>secrets</a:t>
            </a:r>
            <a:r>
              <a:rPr lang="en-US" dirty="0"/>
              <a:t> which are assumed to be </a:t>
            </a:r>
            <a:r>
              <a:rPr lang="en-US" b="1" dirty="0"/>
              <a:t>stored securely on a backend</a:t>
            </a:r>
            <a:endParaRPr lang="en-US" dirty="0"/>
          </a:p>
          <a:p>
            <a:endParaRPr lang="en-US" dirty="0" smtClean="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53</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Client </a:t>
            </a:r>
            <a:r>
              <a:rPr lang="en-US" dirty="0"/>
              <a:t>Credential Grant Flow</a:t>
            </a:r>
          </a:p>
        </p:txBody>
      </p:sp>
    </p:spTree>
    <p:extLst>
      <p:ext uri="{BB962C8B-B14F-4D97-AF65-F5344CB8AC3E}">
        <p14:creationId xmlns:p14="http://schemas.microsoft.com/office/powerpoint/2010/main" val="403781544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54</a:t>
            </a:fld>
            <a:endParaRPr lang="en-US"/>
          </a:p>
        </p:txBody>
      </p:sp>
      <p:sp>
        <p:nvSpPr>
          <p:cNvPr id="10" name="Subtitle 2"/>
          <p:cNvSpPr>
            <a:spLocks noGrp="1"/>
          </p:cNvSpPr>
          <p:nvPr/>
        </p:nvSpPr>
        <p:spPr>
          <a:xfrm>
            <a:off x="1353110" y="1066800"/>
            <a:ext cx="6400800" cy="609600"/>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Human-To-Machine Communication with delegation</a:t>
            </a:r>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62000" y="1905000"/>
            <a:ext cx="7583020" cy="4320142"/>
          </a:xfrm>
        </p:spPr>
      </p:pic>
    </p:spTree>
    <p:extLst>
      <p:ext uri="{BB962C8B-B14F-4D97-AF65-F5344CB8AC3E}">
        <p14:creationId xmlns:p14="http://schemas.microsoft.com/office/powerpoint/2010/main" val="61792016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r>
              <a:rPr lang="en-US" dirty="0"/>
              <a:t>It </a:t>
            </a:r>
            <a:r>
              <a:rPr lang="en-US" dirty="0" smtClean="0"/>
              <a:t>is designed to let the </a:t>
            </a:r>
            <a:r>
              <a:rPr lang="en-US" b="1" dirty="0" smtClean="0"/>
              <a:t>user</a:t>
            </a:r>
            <a:r>
              <a:rPr lang="en-US" dirty="0" smtClean="0"/>
              <a:t> to authorize a </a:t>
            </a:r>
            <a:r>
              <a:rPr lang="en-US" b="1" dirty="0" smtClean="0"/>
              <a:t>backend</a:t>
            </a:r>
            <a:r>
              <a:rPr lang="en-US" dirty="0" smtClean="0"/>
              <a:t> application to access resources that belong to the user (</a:t>
            </a:r>
            <a:r>
              <a:rPr lang="en-US" b="1" dirty="0" smtClean="0"/>
              <a:t>delegation</a:t>
            </a:r>
            <a:r>
              <a:rPr lang="en-US" dirty="0" smtClean="0"/>
              <a:t>)  </a:t>
            </a:r>
          </a:p>
          <a:p>
            <a:r>
              <a:rPr lang="en-US" dirty="0" smtClean="0"/>
              <a:t>It </a:t>
            </a:r>
            <a:r>
              <a:rPr lang="en-US" dirty="0"/>
              <a:t>uses </a:t>
            </a:r>
            <a:r>
              <a:rPr lang="en-US" b="1" dirty="0" smtClean="0"/>
              <a:t>user</a:t>
            </a:r>
            <a:r>
              <a:rPr lang="en-US" dirty="0" smtClean="0"/>
              <a:t> </a:t>
            </a:r>
            <a:r>
              <a:rPr lang="en-US" b="1" dirty="0" smtClean="0"/>
              <a:t>secrets</a:t>
            </a:r>
            <a:r>
              <a:rPr lang="en-US" dirty="0" smtClean="0"/>
              <a:t> </a:t>
            </a:r>
            <a:r>
              <a:rPr lang="en-US" dirty="0"/>
              <a:t>which are assumed to be </a:t>
            </a:r>
            <a:r>
              <a:rPr lang="en-US" b="1" dirty="0"/>
              <a:t>stored securely on a </a:t>
            </a:r>
            <a:r>
              <a:rPr lang="en-US" b="1" dirty="0" smtClean="0"/>
              <a:t>backend</a:t>
            </a:r>
          </a:p>
          <a:p>
            <a:r>
              <a:rPr lang="en-US" dirty="0" smtClean="0"/>
              <a:t>the browser is </a:t>
            </a:r>
            <a:r>
              <a:rPr lang="en-US" b="1" dirty="0" smtClean="0"/>
              <a:t>redirected</a:t>
            </a:r>
            <a:r>
              <a:rPr lang="en-US" dirty="0" smtClean="0"/>
              <a:t> by the AS to the </a:t>
            </a:r>
            <a:r>
              <a:rPr lang="en-US" b="1" dirty="0" smtClean="0"/>
              <a:t>authentication EP</a:t>
            </a:r>
          </a:p>
          <a:p>
            <a:r>
              <a:rPr lang="en-US" dirty="0" smtClean="0"/>
              <a:t>the EP presents the user with a </a:t>
            </a:r>
            <a:r>
              <a:rPr lang="en-US" b="1" dirty="0" smtClean="0"/>
              <a:t>login</a:t>
            </a:r>
            <a:r>
              <a:rPr lang="en-US" dirty="0" smtClean="0"/>
              <a:t> and then a </a:t>
            </a:r>
            <a:r>
              <a:rPr lang="en-US" b="1" dirty="0" smtClean="0"/>
              <a:t>authorization screen</a:t>
            </a:r>
            <a:r>
              <a:rPr lang="en-US" dirty="0" smtClean="0"/>
              <a:t> (</a:t>
            </a:r>
            <a:r>
              <a:rPr lang="en-US" u="sng" dirty="0" smtClean="0"/>
              <a:t>would you like this app to access your resource x?</a:t>
            </a:r>
            <a:r>
              <a:rPr lang="en-US" dirty="0" smtClean="0"/>
              <a:t>)</a:t>
            </a:r>
          </a:p>
          <a:p>
            <a:r>
              <a:rPr lang="en-US" dirty="0"/>
              <a:t>t</a:t>
            </a:r>
            <a:r>
              <a:rPr lang="en-US" dirty="0" smtClean="0"/>
              <a:t>he AS </a:t>
            </a:r>
            <a:r>
              <a:rPr lang="en-US" b="1" dirty="0" smtClean="0"/>
              <a:t>redirects </a:t>
            </a:r>
            <a:r>
              <a:rPr lang="en-US" dirty="0" smtClean="0"/>
              <a:t>the browser to a </a:t>
            </a:r>
            <a:r>
              <a:rPr lang="en-US" b="1" dirty="0" smtClean="0"/>
              <a:t>registered app URL </a:t>
            </a:r>
            <a:r>
              <a:rPr lang="en-US" dirty="0" smtClean="0"/>
              <a:t>and provides an </a:t>
            </a:r>
            <a:r>
              <a:rPr lang="en-US" b="1" dirty="0" smtClean="0"/>
              <a:t>Authorization Code</a:t>
            </a:r>
            <a:r>
              <a:rPr lang="en-US" dirty="0" smtClean="0"/>
              <a:t> so the backend application obtains the </a:t>
            </a:r>
            <a:r>
              <a:rPr lang="en-US" b="1" dirty="0"/>
              <a:t>Authorization </a:t>
            </a:r>
            <a:r>
              <a:rPr lang="en-US" b="1" dirty="0" smtClean="0"/>
              <a:t>Code</a:t>
            </a:r>
            <a:r>
              <a:rPr lang="en-US" dirty="0"/>
              <a:t> </a:t>
            </a:r>
            <a:r>
              <a:rPr lang="en-US" dirty="0" smtClean="0"/>
              <a:t>at the </a:t>
            </a:r>
            <a:r>
              <a:rPr lang="en-US" b="1" dirty="0" smtClean="0"/>
              <a:t>pre-</a:t>
            </a:r>
            <a:r>
              <a:rPr lang="en-US" b="1" dirty="0" err="1" smtClean="0"/>
              <a:t>registed</a:t>
            </a:r>
            <a:r>
              <a:rPr lang="en-US" b="1" dirty="0" smtClean="0"/>
              <a:t> URI</a:t>
            </a:r>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55</a:t>
            </a:fld>
            <a:endParaRPr lang="en-US"/>
          </a:p>
        </p:txBody>
      </p:sp>
      <p:sp>
        <p:nvSpPr>
          <p:cNvPr id="8" name="Sottotitolo 7"/>
          <p:cNvSpPr>
            <a:spLocks noGrp="1"/>
          </p:cNvSpPr>
          <p:nvPr>
            <p:ph type="subTitle" idx="14"/>
          </p:nvPr>
        </p:nvSpPr>
        <p:spPr>
          <a:xfrm>
            <a:off x="2095500" y="1040256"/>
            <a:ext cx="4724400" cy="457200"/>
          </a:xfrm>
        </p:spPr>
        <p:txBody>
          <a:bodyPr>
            <a:normAutofit fontScale="92500"/>
          </a:bodyPr>
          <a:lstStyle/>
          <a:p>
            <a:r>
              <a:rPr lang="en-US" dirty="0" smtClean="0"/>
              <a:t>The Authorization Grant Code Grant </a:t>
            </a:r>
            <a:r>
              <a:rPr lang="en-US" dirty="0"/>
              <a:t>Flow</a:t>
            </a:r>
          </a:p>
        </p:txBody>
      </p:sp>
      <p:sp>
        <p:nvSpPr>
          <p:cNvPr id="6" name="Subtitle 2"/>
          <p:cNvSpPr>
            <a:spLocks noGrp="1"/>
          </p:cNvSpPr>
          <p:nvPr/>
        </p:nvSpPr>
        <p:spPr>
          <a:xfrm>
            <a:off x="3962400" y="1676400"/>
            <a:ext cx="990600" cy="373875"/>
          </a:xfrm>
          <a:prstGeom prst="rect">
            <a:avLst/>
          </a:prstGeom>
        </p:spPr>
        <p:txBody>
          <a:bodyPr vert="horz" lIns="91440" tIns="45720" rIns="91440" bIns="45720" rtlCol="0">
            <a:normAutofit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Part 1 </a:t>
            </a:r>
          </a:p>
        </p:txBody>
      </p:sp>
    </p:spTree>
    <p:extLst>
      <p:ext uri="{BB962C8B-B14F-4D97-AF65-F5344CB8AC3E}">
        <p14:creationId xmlns:p14="http://schemas.microsoft.com/office/powerpoint/2010/main" val="110692024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pPr algn="just"/>
            <a:r>
              <a:rPr lang="en-US" dirty="0" smtClean="0"/>
              <a:t>The backend</a:t>
            </a:r>
            <a:r>
              <a:rPr lang="en-US" b="1" dirty="0" smtClean="0"/>
              <a:t> </a:t>
            </a:r>
            <a:r>
              <a:rPr lang="en-US" dirty="0" smtClean="0"/>
              <a:t>presents the</a:t>
            </a:r>
            <a:r>
              <a:rPr lang="en-US" b="1" dirty="0" smtClean="0"/>
              <a:t> Authorization </a:t>
            </a:r>
            <a:r>
              <a:rPr lang="en-US" b="1" u="sng" dirty="0" smtClean="0"/>
              <a:t>Code</a:t>
            </a:r>
            <a:r>
              <a:rPr lang="en-US" dirty="0" smtClean="0"/>
              <a:t> to the AS and </a:t>
            </a:r>
            <a:r>
              <a:rPr lang="en-US" b="1" dirty="0" smtClean="0"/>
              <a:t>exchanged </a:t>
            </a:r>
            <a:r>
              <a:rPr lang="en-US" dirty="0" smtClean="0"/>
              <a:t>it for an </a:t>
            </a:r>
            <a:r>
              <a:rPr lang="en-US" b="1" dirty="0" smtClean="0"/>
              <a:t>Access </a:t>
            </a:r>
            <a:r>
              <a:rPr lang="en-US" b="1" u="sng" dirty="0" smtClean="0"/>
              <a:t>Token</a:t>
            </a:r>
            <a:r>
              <a:rPr lang="en-US" dirty="0" smtClean="0"/>
              <a:t> by presenting it with the </a:t>
            </a:r>
            <a:r>
              <a:rPr lang="en-US" b="1" dirty="0" smtClean="0"/>
              <a:t>client credentials</a:t>
            </a:r>
            <a:r>
              <a:rPr lang="en-US" b="1" u="sng" dirty="0" smtClean="0"/>
              <a:t> </a:t>
            </a:r>
          </a:p>
          <a:p>
            <a:pPr algn="just"/>
            <a:r>
              <a:rPr lang="en-US" dirty="0" smtClean="0"/>
              <a:t>The </a:t>
            </a:r>
            <a:r>
              <a:rPr lang="en-US" b="1" dirty="0" smtClean="0"/>
              <a:t>Access Token</a:t>
            </a:r>
            <a:r>
              <a:rPr lang="en-US" dirty="0" smtClean="0"/>
              <a:t> is composed of the AT and the </a:t>
            </a:r>
            <a:r>
              <a:rPr lang="en-US" b="1" dirty="0" smtClean="0"/>
              <a:t>Refresh Token</a:t>
            </a:r>
          </a:p>
          <a:p>
            <a:pPr algn="just"/>
            <a:r>
              <a:rPr lang="en-US" dirty="0" smtClean="0"/>
              <a:t>The AT is a </a:t>
            </a:r>
            <a:r>
              <a:rPr lang="en-US" b="1" dirty="0" smtClean="0"/>
              <a:t>one-time use, short lived</a:t>
            </a:r>
            <a:r>
              <a:rPr lang="en-US" dirty="0" smtClean="0"/>
              <a:t> token</a:t>
            </a:r>
          </a:p>
          <a:p>
            <a:pPr algn="just"/>
            <a:r>
              <a:rPr lang="en-US" dirty="0" smtClean="0"/>
              <a:t>The AT is held on the backend and never passed on to the browser!</a:t>
            </a:r>
          </a:p>
          <a:p>
            <a:pPr algn="just"/>
            <a:r>
              <a:rPr lang="en-US" dirty="0" smtClean="0"/>
              <a:t>It is the </a:t>
            </a:r>
            <a:r>
              <a:rPr lang="en-US" b="1" dirty="0" smtClean="0"/>
              <a:t>most secure </a:t>
            </a:r>
            <a:r>
              <a:rPr lang="en-US" dirty="0" smtClean="0"/>
              <a:t>Authorization Flow</a:t>
            </a:r>
          </a:p>
          <a:p>
            <a:pPr algn="just"/>
            <a:r>
              <a:rPr lang="en-US" dirty="0" smtClean="0"/>
              <a:t>It is the </a:t>
            </a:r>
            <a:r>
              <a:rPr lang="en-US" b="1" dirty="0" smtClean="0"/>
              <a:t>most complex </a:t>
            </a:r>
            <a:r>
              <a:rPr lang="en-US" dirty="0"/>
              <a:t>Authorization Flow</a:t>
            </a:r>
          </a:p>
          <a:p>
            <a:pPr algn="just"/>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56</a:t>
            </a:fld>
            <a:endParaRPr lang="en-US"/>
          </a:p>
        </p:txBody>
      </p:sp>
      <p:sp>
        <p:nvSpPr>
          <p:cNvPr id="8" name="Sottotitolo 7"/>
          <p:cNvSpPr>
            <a:spLocks noGrp="1"/>
          </p:cNvSpPr>
          <p:nvPr>
            <p:ph type="subTitle" idx="14"/>
          </p:nvPr>
        </p:nvSpPr>
        <p:spPr>
          <a:xfrm>
            <a:off x="1794244" y="1077470"/>
            <a:ext cx="5562600" cy="457200"/>
          </a:xfrm>
        </p:spPr>
        <p:txBody>
          <a:bodyPr/>
          <a:lstStyle/>
          <a:p>
            <a:r>
              <a:rPr lang="en-US" dirty="0" smtClean="0"/>
              <a:t>The Authorization Grant Code Grant </a:t>
            </a:r>
            <a:r>
              <a:rPr lang="en-US" dirty="0"/>
              <a:t>Flow</a:t>
            </a:r>
          </a:p>
        </p:txBody>
      </p:sp>
      <p:sp>
        <p:nvSpPr>
          <p:cNvPr id="6" name="Subtitle 2"/>
          <p:cNvSpPr>
            <a:spLocks noGrp="1"/>
          </p:cNvSpPr>
          <p:nvPr/>
        </p:nvSpPr>
        <p:spPr>
          <a:xfrm>
            <a:off x="4004044" y="1676400"/>
            <a:ext cx="1143000" cy="4625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Part 2 </a:t>
            </a:r>
          </a:p>
        </p:txBody>
      </p:sp>
    </p:spTree>
    <p:extLst>
      <p:ext uri="{BB962C8B-B14F-4D97-AF65-F5344CB8AC3E}">
        <p14:creationId xmlns:p14="http://schemas.microsoft.com/office/powerpoint/2010/main" val="123905155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57</a:t>
            </a:fld>
            <a:endParaRPr lang="en-US"/>
          </a:p>
        </p:txBody>
      </p:sp>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4800" y="1447800"/>
            <a:ext cx="8590136" cy="3875970"/>
          </a:xfrm>
        </p:spPr>
      </p:pic>
      <p:sp>
        <p:nvSpPr>
          <p:cNvPr id="8" name="Subtitle 2"/>
          <p:cNvSpPr>
            <a:spLocks noGrp="1"/>
          </p:cNvSpPr>
          <p:nvPr/>
        </p:nvSpPr>
        <p:spPr>
          <a:xfrm>
            <a:off x="2438400" y="838200"/>
            <a:ext cx="4028368" cy="4625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Browser-AS interaction </a:t>
            </a:r>
          </a:p>
        </p:txBody>
      </p:sp>
    </p:spTree>
    <p:extLst>
      <p:ext uri="{BB962C8B-B14F-4D97-AF65-F5344CB8AC3E}">
        <p14:creationId xmlns:p14="http://schemas.microsoft.com/office/powerpoint/2010/main" val="33210022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58</a:t>
            </a:fld>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0" y="1371600"/>
            <a:ext cx="7729786" cy="4114800"/>
          </a:xfrm>
        </p:spPr>
      </p:pic>
      <p:sp>
        <p:nvSpPr>
          <p:cNvPr id="7" name="Subtitle 2"/>
          <p:cNvSpPr>
            <a:spLocks noGrp="1"/>
          </p:cNvSpPr>
          <p:nvPr/>
        </p:nvSpPr>
        <p:spPr>
          <a:xfrm>
            <a:off x="2438400" y="838200"/>
            <a:ext cx="4028368" cy="462516"/>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Client(Backend)-AS interaction</a:t>
            </a:r>
          </a:p>
          <a:p>
            <a:r>
              <a:rPr lang="en-US" dirty="0" smtClean="0"/>
              <a:t>(Server-To-Server interaction)</a:t>
            </a:r>
          </a:p>
        </p:txBody>
      </p:sp>
    </p:spTree>
    <p:extLst>
      <p:ext uri="{BB962C8B-B14F-4D97-AF65-F5344CB8AC3E}">
        <p14:creationId xmlns:p14="http://schemas.microsoft.com/office/powerpoint/2010/main" val="182188368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0744" y="1959861"/>
            <a:ext cx="8229600" cy="3886200"/>
          </a:xfrm>
        </p:spPr>
        <p:txBody>
          <a:bodyPr/>
          <a:lstStyle/>
          <a:p>
            <a:pPr algn="ctr">
              <a:buNone/>
            </a:pPr>
            <a:endParaRPr lang="en-US" dirty="0" smtClean="0"/>
          </a:p>
          <a:p>
            <a:pPr algn="just"/>
            <a:r>
              <a:rPr lang="en-US" dirty="0" smtClean="0"/>
              <a:t>The &amp;state is a random value crated by the client when it issues the request</a:t>
            </a:r>
          </a:p>
          <a:p>
            <a:pPr algn="just"/>
            <a:r>
              <a:rPr lang="en-US" dirty="0" smtClean="0"/>
              <a:t>The client stores the &amp;state value to validate the response</a:t>
            </a:r>
          </a:p>
          <a:p>
            <a:pPr algn="just"/>
            <a:r>
              <a:rPr lang="en-US" dirty="0" smtClean="0"/>
              <a:t>The client knows that the response is matched to its request and not that of a forging referrer</a:t>
            </a:r>
          </a:p>
          <a:p>
            <a:pPr algn="just"/>
            <a:r>
              <a:rPr lang="en-US" dirty="0" smtClean="0"/>
              <a:t>How this works its explained well </a:t>
            </a:r>
            <a:r>
              <a:rPr lang="en-US" dirty="0" smtClean="0">
                <a:hlinkClick r:id="rId2"/>
              </a:rPr>
              <a:t>here (OAuth2 Cross Site Request Forgery, and state parameter)</a:t>
            </a:r>
            <a:endParaRPr lang="en-US" dirty="0"/>
          </a:p>
          <a:p>
            <a:pPr algn="just"/>
            <a:endParaRPr lang="en-US" dirty="0" smtClean="0"/>
          </a:p>
          <a:p>
            <a:pPr marL="0" indent="0">
              <a:buNone/>
            </a:pPr>
            <a:endParaRPr lang="en-US" dirty="0"/>
          </a:p>
          <a:p>
            <a:endParaRPr lang="en-US" dirty="0"/>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59</a:t>
            </a:fld>
            <a:endParaRPr lang="en-US"/>
          </a:p>
        </p:txBody>
      </p:sp>
      <p:sp>
        <p:nvSpPr>
          <p:cNvPr id="8" name="Sottotitolo 7"/>
          <p:cNvSpPr>
            <a:spLocks noGrp="1"/>
          </p:cNvSpPr>
          <p:nvPr>
            <p:ph type="subTitle" idx="14"/>
          </p:nvPr>
        </p:nvSpPr>
        <p:spPr>
          <a:xfrm>
            <a:off x="1794244" y="1077470"/>
            <a:ext cx="5562600" cy="457200"/>
          </a:xfrm>
        </p:spPr>
        <p:txBody>
          <a:bodyPr/>
          <a:lstStyle/>
          <a:p>
            <a:r>
              <a:rPr lang="en-US" dirty="0" smtClean="0"/>
              <a:t>The Authorization Grant Code Grant </a:t>
            </a:r>
            <a:r>
              <a:rPr lang="en-US" dirty="0"/>
              <a:t>Flow</a:t>
            </a:r>
          </a:p>
        </p:txBody>
      </p:sp>
      <p:sp>
        <p:nvSpPr>
          <p:cNvPr id="6" name="Subtitle 2"/>
          <p:cNvSpPr>
            <a:spLocks noGrp="1"/>
          </p:cNvSpPr>
          <p:nvPr/>
        </p:nvSpPr>
        <p:spPr>
          <a:xfrm>
            <a:off x="2175244" y="1534670"/>
            <a:ext cx="4800600" cy="462516"/>
          </a:xfrm>
          <a:prstGeom prst="rect">
            <a:avLst/>
          </a:prstGeom>
        </p:spPr>
        <p:txBody>
          <a:bodyPr vert="horz" lIns="91440" tIns="45720" rIns="91440" bIns="45720" rtlCol="0">
            <a:normAutofit fontScale="85000" lnSpcReduction="10000"/>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The state query parameter as anti-forgery token</a:t>
            </a:r>
          </a:p>
        </p:txBody>
      </p:sp>
    </p:spTree>
    <p:extLst>
      <p:ext uri="{BB962C8B-B14F-4D97-AF65-F5344CB8AC3E}">
        <p14:creationId xmlns:p14="http://schemas.microsoft.com/office/powerpoint/2010/main" val="20137600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6400" y="1600200"/>
            <a:ext cx="5702381" cy="4539096"/>
          </a:xfrm>
        </p:spPr>
      </p:pic>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a:t>
            </a:fld>
            <a:endParaRPr lang="en-US"/>
          </a:p>
        </p:txBody>
      </p:sp>
      <p:sp>
        <p:nvSpPr>
          <p:cNvPr id="7" name="Sottotitolo 6"/>
          <p:cNvSpPr>
            <a:spLocks noGrp="1"/>
          </p:cNvSpPr>
          <p:nvPr>
            <p:ph type="subTitle" idx="14"/>
          </p:nvPr>
        </p:nvSpPr>
        <p:spPr>
          <a:xfrm>
            <a:off x="1219200" y="1050304"/>
            <a:ext cx="6400800" cy="457200"/>
          </a:xfrm>
        </p:spPr>
        <p:txBody>
          <a:bodyPr/>
          <a:lstStyle/>
          <a:p>
            <a:r>
              <a:rPr lang="en-US" b="1" dirty="0" smtClean="0">
                <a:solidFill>
                  <a:schemeClr val="tx1"/>
                </a:solidFill>
              </a:rPr>
              <a:t>Threats</a:t>
            </a:r>
            <a:endParaRPr lang="en-US" b="1" dirty="0">
              <a:solidFill>
                <a:schemeClr val="tx1"/>
              </a:solidFill>
            </a:endParaRPr>
          </a:p>
        </p:txBody>
      </p:sp>
    </p:spTree>
    <p:extLst>
      <p:ext uri="{BB962C8B-B14F-4D97-AF65-F5344CB8AC3E}">
        <p14:creationId xmlns:p14="http://schemas.microsoft.com/office/powerpoint/2010/main" val="382223795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pPr algn="just"/>
            <a:r>
              <a:rPr lang="en-US" dirty="0" smtClean="0"/>
              <a:t>It is used to give </a:t>
            </a:r>
            <a:r>
              <a:rPr lang="en-US" b="1" dirty="0" smtClean="0"/>
              <a:t>delegated access</a:t>
            </a:r>
            <a:r>
              <a:rPr lang="en-US" dirty="0" smtClean="0"/>
              <a:t> </a:t>
            </a:r>
            <a:r>
              <a:rPr lang="en-US" b="1" dirty="0" smtClean="0"/>
              <a:t>to a backend app</a:t>
            </a:r>
          </a:p>
          <a:p>
            <a:pPr algn="just"/>
            <a:r>
              <a:rPr lang="en-US" dirty="0" smtClean="0"/>
              <a:t>The backend </a:t>
            </a:r>
            <a:r>
              <a:rPr lang="en-US" b="1" dirty="0" smtClean="0"/>
              <a:t>requires user interaction via their browser</a:t>
            </a:r>
          </a:p>
          <a:p>
            <a:pPr algn="just"/>
            <a:r>
              <a:rPr lang="en-US" dirty="0" smtClean="0"/>
              <a:t>The browser acquires the </a:t>
            </a:r>
            <a:r>
              <a:rPr lang="en-US" b="1" dirty="0" smtClean="0"/>
              <a:t>Authorization Code (AC)</a:t>
            </a:r>
          </a:p>
          <a:p>
            <a:pPr algn="just"/>
            <a:r>
              <a:rPr lang="en-US" dirty="0" smtClean="0"/>
              <a:t>The backend exchanges the </a:t>
            </a:r>
            <a:r>
              <a:rPr lang="en-US" b="1" dirty="0"/>
              <a:t>Authorization </a:t>
            </a:r>
            <a:r>
              <a:rPr lang="en-US" b="1" dirty="0" smtClean="0"/>
              <a:t>code for a AT</a:t>
            </a:r>
          </a:p>
          <a:p>
            <a:pPr algn="just"/>
            <a:r>
              <a:rPr lang="en-US" b="1" dirty="0" smtClean="0"/>
              <a:t>Access Token</a:t>
            </a:r>
            <a:r>
              <a:rPr lang="en-US" dirty="0" smtClean="0"/>
              <a:t> (AT) can include a </a:t>
            </a:r>
            <a:r>
              <a:rPr lang="en-US" b="1" dirty="0" smtClean="0"/>
              <a:t>Refresh Token (RF)</a:t>
            </a:r>
          </a:p>
          <a:p>
            <a:pPr algn="just"/>
            <a:r>
              <a:rPr lang="en-US" dirty="0" smtClean="0"/>
              <a:t>It can </a:t>
            </a:r>
            <a:r>
              <a:rPr lang="en-US" b="1" dirty="0" smtClean="0"/>
              <a:t>only</a:t>
            </a:r>
            <a:r>
              <a:rPr lang="en-US" dirty="0" smtClean="0"/>
              <a:t> be used on backend because it </a:t>
            </a:r>
            <a:r>
              <a:rPr lang="en-US" b="1" dirty="0" smtClean="0"/>
              <a:t>must</a:t>
            </a:r>
            <a:r>
              <a:rPr lang="en-US" dirty="0" smtClean="0"/>
              <a:t> use </a:t>
            </a:r>
            <a:r>
              <a:rPr lang="en-US" b="1" dirty="0" smtClean="0"/>
              <a:t>client credentials </a:t>
            </a:r>
            <a:r>
              <a:rPr lang="en-US" dirty="0" smtClean="0"/>
              <a:t>to exchange </a:t>
            </a:r>
            <a:r>
              <a:rPr lang="en-US" b="1" dirty="0" smtClean="0"/>
              <a:t>AC for AT </a:t>
            </a:r>
            <a:r>
              <a:rPr lang="en-US" dirty="0" smtClean="0"/>
              <a:t>and these must be </a:t>
            </a:r>
            <a:r>
              <a:rPr lang="en-US" b="1" dirty="0" smtClean="0"/>
              <a:t>securely stored</a:t>
            </a:r>
            <a:endParaRPr lang="en-US" dirty="0" smtClean="0"/>
          </a:p>
          <a:p>
            <a:pPr marL="0" indent="0">
              <a:buNone/>
            </a:pPr>
            <a:r>
              <a:rPr lang="en-US" dirty="0" smtClean="0"/>
              <a:t>  </a:t>
            </a:r>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60</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Authorization Code Grant Flow</a:t>
            </a:r>
            <a:endParaRPr lang="en-US" dirty="0"/>
          </a:p>
        </p:txBody>
      </p:sp>
    </p:spTree>
    <p:extLst>
      <p:ext uri="{BB962C8B-B14F-4D97-AF65-F5344CB8AC3E}">
        <p14:creationId xmlns:p14="http://schemas.microsoft.com/office/powerpoint/2010/main" val="2644417970"/>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61</a:t>
            </a:fld>
            <a:endParaRPr lang="en-US"/>
          </a:p>
        </p:txBody>
      </p:sp>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63240" y="1905000"/>
            <a:ext cx="4864711" cy="4182925"/>
          </a:xfrm>
        </p:spPr>
      </p:pic>
      <p:sp>
        <p:nvSpPr>
          <p:cNvPr id="8" name="Subtitle 2"/>
          <p:cNvSpPr>
            <a:spLocks noGrp="1"/>
          </p:cNvSpPr>
          <p:nvPr/>
        </p:nvSpPr>
        <p:spPr>
          <a:xfrm>
            <a:off x="1219200" y="1144364"/>
            <a:ext cx="7068110" cy="41761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t>Frontend-To-Machine Communication with delegation</a:t>
            </a:r>
          </a:p>
        </p:txBody>
      </p:sp>
    </p:spTree>
    <p:extLst>
      <p:ext uri="{BB962C8B-B14F-4D97-AF65-F5344CB8AC3E}">
        <p14:creationId xmlns:p14="http://schemas.microsoft.com/office/powerpoint/2010/main" val="185388651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1752600"/>
            <a:ext cx="8229600" cy="3962400"/>
          </a:xfrm>
        </p:spPr>
        <p:txBody>
          <a:bodyPr>
            <a:normAutofit/>
          </a:bodyPr>
          <a:lstStyle/>
          <a:p>
            <a:pPr algn="ctr">
              <a:buNone/>
            </a:pPr>
            <a:endParaRPr lang="en-US" dirty="0" smtClean="0"/>
          </a:p>
          <a:p>
            <a:pPr algn="just"/>
            <a:r>
              <a:rPr lang="en-US" dirty="0" smtClean="0"/>
              <a:t>It is used in </a:t>
            </a:r>
            <a:r>
              <a:rPr lang="en-US" b="1" dirty="0" smtClean="0"/>
              <a:t>insecure frontend</a:t>
            </a:r>
            <a:r>
              <a:rPr lang="en-US" dirty="0" smtClean="0"/>
              <a:t> apps i.e. SPAs that require </a:t>
            </a:r>
            <a:r>
              <a:rPr lang="en-US" b="1" dirty="0" smtClean="0"/>
              <a:t>delegated access</a:t>
            </a:r>
            <a:r>
              <a:rPr lang="en-US" dirty="0" smtClean="0"/>
              <a:t> to their users resources</a:t>
            </a:r>
          </a:p>
          <a:p>
            <a:pPr algn="just"/>
            <a:r>
              <a:rPr lang="en-US" b="1" dirty="0" smtClean="0"/>
              <a:t>There is no backend</a:t>
            </a:r>
            <a:r>
              <a:rPr lang="en-US" dirty="0" smtClean="0"/>
              <a:t> as the app calls APIs directly</a:t>
            </a:r>
          </a:p>
          <a:p>
            <a:pPr algn="just"/>
            <a:r>
              <a:rPr lang="en-US" b="1" dirty="0" smtClean="0"/>
              <a:t>There is no safe storage for client secrets</a:t>
            </a:r>
          </a:p>
          <a:p>
            <a:pPr algn="just"/>
            <a:r>
              <a:rPr lang="en-US" dirty="0" smtClean="0"/>
              <a:t>The app gets an </a:t>
            </a:r>
            <a:r>
              <a:rPr lang="en-US" b="1" dirty="0" smtClean="0"/>
              <a:t>Access Token</a:t>
            </a:r>
            <a:r>
              <a:rPr lang="en-US" dirty="0" smtClean="0"/>
              <a:t> directly</a:t>
            </a:r>
          </a:p>
          <a:p>
            <a:pPr algn="just"/>
            <a:r>
              <a:rPr lang="en-US" dirty="0" smtClean="0"/>
              <a:t>This is the </a:t>
            </a:r>
            <a:r>
              <a:rPr lang="en-US" b="1" dirty="0" smtClean="0"/>
              <a:t>least secure</a:t>
            </a:r>
            <a:r>
              <a:rPr lang="en-US" dirty="0" smtClean="0"/>
              <a:t> and it is advised not to use it!</a:t>
            </a:r>
          </a:p>
          <a:p>
            <a:pPr algn="just"/>
            <a:r>
              <a:rPr lang="en-US" dirty="0" smtClean="0"/>
              <a:t>If used then make the </a:t>
            </a:r>
            <a:r>
              <a:rPr lang="en-US" b="1" dirty="0" smtClean="0"/>
              <a:t>AT short lived and maybe one-use only</a:t>
            </a:r>
          </a:p>
          <a:p>
            <a:pPr algn="just"/>
            <a:r>
              <a:rPr lang="en-US" b="1" dirty="0" smtClean="0"/>
              <a:t>Never use this flow on </a:t>
            </a:r>
            <a:r>
              <a:rPr lang="en-US" b="1" dirty="0" err="1" smtClean="0"/>
              <a:t>backends</a:t>
            </a:r>
            <a:endParaRPr lang="en-US" b="1" dirty="0" smtClean="0"/>
          </a:p>
          <a:p>
            <a:pPr algn="just"/>
            <a:r>
              <a:rPr lang="en-US" dirty="0" smtClean="0"/>
              <a:t>There is</a:t>
            </a:r>
            <a:r>
              <a:rPr lang="en-US" b="1" dirty="0" smtClean="0"/>
              <a:t> no </a:t>
            </a:r>
            <a:r>
              <a:rPr lang="en-US" dirty="0" smtClean="0"/>
              <a:t>Refresh Token</a:t>
            </a:r>
          </a:p>
          <a:p>
            <a:endParaRPr lang="en-US" dirty="0" smtClean="0"/>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62</a:t>
            </a:fld>
            <a:endParaRPr lang="en-US"/>
          </a:p>
        </p:txBody>
      </p:sp>
      <p:sp>
        <p:nvSpPr>
          <p:cNvPr id="8" name="Sottotitolo 7"/>
          <p:cNvSpPr>
            <a:spLocks noGrp="1"/>
          </p:cNvSpPr>
          <p:nvPr>
            <p:ph type="subTitle" idx="14"/>
          </p:nvPr>
        </p:nvSpPr>
        <p:spPr>
          <a:xfrm>
            <a:off x="1295400" y="1066800"/>
            <a:ext cx="6400800" cy="457200"/>
          </a:xfrm>
        </p:spPr>
        <p:txBody>
          <a:bodyPr/>
          <a:lstStyle/>
          <a:p>
            <a:r>
              <a:rPr lang="en-US" dirty="0" smtClean="0"/>
              <a:t>The Implicit Grant Flow</a:t>
            </a:r>
            <a:endParaRPr lang="en-US" dirty="0"/>
          </a:p>
        </p:txBody>
      </p:sp>
    </p:spTree>
    <p:extLst>
      <p:ext uri="{BB962C8B-B14F-4D97-AF65-F5344CB8AC3E}">
        <p14:creationId xmlns:p14="http://schemas.microsoft.com/office/powerpoint/2010/main" val="2649392430"/>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63</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Any Q</a:t>
            </a:r>
            <a:r>
              <a:rPr lang="en-US" b="1" dirty="0" smtClean="0"/>
              <a:t>uestions?</a:t>
            </a:r>
            <a:endParaRPr lang="en-US" b="1" dirty="0">
              <a:solidFill>
                <a:schemeClr val="tx1"/>
              </a:solidFill>
            </a:endParaRPr>
          </a:p>
        </p:txBody>
      </p:sp>
    </p:spTree>
    <p:extLst>
      <p:ext uri="{BB962C8B-B14F-4D97-AF65-F5344CB8AC3E}">
        <p14:creationId xmlns:p14="http://schemas.microsoft.com/office/powerpoint/2010/main" val="3266925008"/>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DD590542-A0EB-48D5-9722-C0A8052BF4A2}" type="datetime1">
              <a:rPr lang="en-US" smtClean="0"/>
              <a:pPr/>
              <a:t>5/19/2019</a:t>
            </a:fld>
            <a:endParaRPr lang="en-US" dirty="0"/>
          </a:p>
        </p:txBody>
      </p:sp>
      <p:sp>
        <p:nvSpPr>
          <p:cNvPr id="7" name="Slide Number Placeholder 6"/>
          <p:cNvSpPr>
            <a:spLocks noGrp="1"/>
          </p:cNvSpPr>
          <p:nvPr>
            <p:ph type="sldNum" sz="quarter" idx="12"/>
          </p:nvPr>
        </p:nvSpPr>
        <p:spPr/>
        <p:txBody>
          <a:bodyPr/>
          <a:lstStyle/>
          <a:p>
            <a:fld id="{02623B3A-910D-43F4-BBA9-9429D5B0014D}" type="slidenum">
              <a:rPr lang="en-US" smtClean="0"/>
              <a:pPr/>
              <a:t>64</a:t>
            </a:fld>
            <a:endParaRPr lang="en-US" dirty="0"/>
          </a:p>
        </p:txBody>
      </p:sp>
      <p:sp>
        <p:nvSpPr>
          <p:cNvPr id="2" name="Title 1"/>
          <p:cNvSpPr>
            <a:spLocks noGrp="1"/>
          </p:cNvSpPr>
          <p:nvPr>
            <p:ph type="title"/>
          </p:nvPr>
        </p:nvSpPr>
        <p:spPr>
          <a:xfrm>
            <a:off x="2201091" y="910334"/>
            <a:ext cx="4686300" cy="680214"/>
          </a:xfrm>
        </p:spPr>
        <p:txBody>
          <a:bodyPr/>
          <a:lstStyle/>
          <a:p>
            <a:pPr algn="ctr"/>
            <a:r>
              <a:rPr lang="en-US" dirty="0" smtClean="0"/>
              <a:t>The People of Würth-Phoenix</a:t>
            </a:r>
            <a:endParaRPr lang="en-US" dirty="0"/>
          </a:p>
        </p:txBody>
      </p:sp>
      <p:sp>
        <p:nvSpPr>
          <p:cNvPr id="5" name="Rectangle 4"/>
          <p:cNvSpPr/>
          <p:nvPr/>
        </p:nvSpPr>
        <p:spPr>
          <a:xfrm>
            <a:off x="642257" y="2362200"/>
            <a:ext cx="8077200" cy="2031325"/>
          </a:xfrm>
          <a:prstGeom prst="rect">
            <a:avLst/>
          </a:prstGeom>
        </p:spPr>
        <p:txBody>
          <a:bodyPr wrap="square">
            <a:spAutoFit/>
          </a:bodyPr>
          <a:lstStyle/>
          <a:p>
            <a:pPr marL="571500" indent="-285750" algn="just">
              <a:buFont typeface="Arial" panose="020B0604020202020204" pitchFamily="34" charset="0"/>
              <a:buChar char="•"/>
            </a:pPr>
            <a:r>
              <a:rPr lang="en-US" dirty="0" smtClean="0"/>
              <a:t>Kathrin (HR?)</a:t>
            </a:r>
            <a:endParaRPr lang="en-US" dirty="0"/>
          </a:p>
          <a:p>
            <a:pPr marL="571500" indent="-285750" algn="just">
              <a:buFont typeface="Arial" panose="020B0604020202020204" pitchFamily="34" charset="0"/>
              <a:buChar char="•"/>
            </a:pPr>
            <a:endParaRPr lang="en-US" dirty="0" smtClean="0"/>
          </a:p>
          <a:p>
            <a:pPr marL="571500" indent="-285750" algn="just">
              <a:buFont typeface="Arial" panose="020B0604020202020204" pitchFamily="34" charset="0"/>
              <a:buChar char="•"/>
            </a:pPr>
            <a:r>
              <a:rPr lang="en-US" dirty="0" smtClean="0"/>
              <a:t>Mauro Sabbadini </a:t>
            </a:r>
          </a:p>
          <a:p>
            <a:pPr marL="571500" indent="-285750" algn="just">
              <a:buFont typeface="Arial" panose="020B0604020202020204" pitchFamily="34" charset="0"/>
              <a:buChar char="•"/>
            </a:pPr>
            <a:endParaRPr lang="en-US" dirty="0" smtClean="0"/>
          </a:p>
          <a:p>
            <a:pPr marL="571500" indent="-285750" algn="just">
              <a:buFont typeface="Arial" panose="020B0604020202020204" pitchFamily="34" charset="0"/>
              <a:buChar char="•"/>
            </a:pPr>
            <a:r>
              <a:rPr lang="en-US" dirty="0"/>
              <a:t>Davide Spano (davide.spano@wuerth-phoenix.com)</a:t>
            </a:r>
          </a:p>
          <a:p>
            <a:pPr marL="571500" indent="-285750" algn="just">
              <a:buFont typeface="Arial" panose="020B0604020202020204" pitchFamily="34" charset="0"/>
              <a:buChar char="•"/>
            </a:pPr>
            <a:endParaRPr lang="en-US" dirty="0"/>
          </a:p>
          <a:p>
            <a:pPr marL="571500" indent="-285750" algn="just">
              <a:buFont typeface="Arial" panose="020B0604020202020204" pitchFamily="34" charset="0"/>
              <a:buChar char="•"/>
            </a:pPr>
            <a:r>
              <a:rPr lang="en-US" dirty="0" smtClean="0"/>
              <a:t>Add…</a:t>
            </a:r>
            <a:endParaRPr lang="en-US" dirty="0"/>
          </a:p>
        </p:txBody>
      </p:sp>
    </p:spTree>
    <p:extLst>
      <p:ext uri="{BB962C8B-B14F-4D97-AF65-F5344CB8AC3E}">
        <p14:creationId xmlns:p14="http://schemas.microsoft.com/office/powerpoint/2010/main" val="373593690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65</a:t>
            </a:fld>
            <a:endParaRPr lang="en-US"/>
          </a:p>
        </p:txBody>
      </p:sp>
      <p:sp>
        <p:nvSpPr>
          <p:cNvPr id="7" name="Sottotitolo 6"/>
          <p:cNvSpPr>
            <a:spLocks noGrp="1"/>
          </p:cNvSpPr>
          <p:nvPr>
            <p:ph type="subTitle" idx="14"/>
          </p:nvPr>
        </p:nvSpPr>
        <p:spPr>
          <a:xfrm>
            <a:off x="1524000" y="2819400"/>
            <a:ext cx="6400800" cy="457200"/>
          </a:xfrm>
        </p:spPr>
        <p:txBody>
          <a:bodyPr/>
          <a:lstStyle/>
          <a:p>
            <a:r>
              <a:rPr lang="en-US" b="1" dirty="0">
                <a:hlinkClick r:id="rId2"/>
              </a:rPr>
              <a:t>BE OUR NEXT INSPIRATION MAKER!</a:t>
            </a:r>
            <a:endParaRPr lang="en-US" dirty="0">
              <a:solidFill>
                <a:schemeClr val="tx1"/>
              </a:solidFill>
            </a:endParaRPr>
          </a:p>
        </p:txBody>
      </p:sp>
    </p:spTree>
    <p:extLst>
      <p:ext uri="{BB962C8B-B14F-4D97-AF65-F5344CB8AC3E}">
        <p14:creationId xmlns:p14="http://schemas.microsoft.com/office/powerpoint/2010/main" val="19722933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7</a:t>
            </a:fld>
            <a:endParaRPr lang="en-US"/>
          </a:p>
        </p:txBody>
      </p:sp>
      <p:sp>
        <p:nvSpPr>
          <p:cNvPr id="7" name="Sottotitolo 6"/>
          <p:cNvSpPr>
            <a:spLocks noGrp="1"/>
          </p:cNvSpPr>
          <p:nvPr>
            <p:ph type="subTitle" idx="14"/>
          </p:nvPr>
        </p:nvSpPr>
        <p:spPr>
          <a:xfrm>
            <a:off x="1600200" y="990600"/>
            <a:ext cx="6400800" cy="457200"/>
          </a:xfrm>
        </p:spPr>
        <p:txBody>
          <a:bodyPr/>
          <a:lstStyle/>
          <a:p>
            <a:r>
              <a:rPr lang="en-US" b="1" dirty="0" smtClean="0">
                <a:solidFill>
                  <a:schemeClr val="tx1"/>
                </a:solidFill>
              </a:rPr>
              <a:t>OWASP Table</a:t>
            </a:r>
            <a:endParaRPr lang="en-US" b="1" dirty="0">
              <a:solidFill>
                <a:schemeClr val="tx1"/>
              </a:solidFill>
            </a:endParaRPr>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4400" y="1592730"/>
            <a:ext cx="7467600" cy="4639009"/>
          </a:xfrm>
        </p:spPr>
      </p:pic>
    </p:spTree>
    <p:extLst>
      <p:ext uri="{BB962C8B-B14F-4D97-AF65-F5344CB8AC3E}">
        <p14:creationId xmlns:p14="http://schemas.microsoft.com/office/powerpoint/2010/main" val="26755369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57200" y="2971800"/>
            <a:ext cx="8229600" cy="2057400"/>
          </a:xfrm>
        </p:spPr>
        <p:txBody>
          <a:bodyPr/>
          <a:lstStyle/>
          <a:p>
            <a:pPr algn="ctr">
              <a:buNone/>
            </a:pPr>
            <a:endParaRPr lang="en-US" dirty="0" smtClean="0"/>
          </a:p>
          <a:p>
            <a:pPr algn="just"/>
            <a:r>
              <a:rPr lang="en-US" dirty="0" smtClean="0"/>
              <a:t>An online </a:t>
            </a:r>
            <a:r>
              <a:rPr lang="en-US" dirty="0"/>
              <a:t>community that produces freely-available articles, methodologies, documentation, tools, and technologies in the field of </a:t>
            </a:r>
            <a:r>
              <a:rPr lang="en-US" dirty="0" smtClean="0"/>
              <a:t>web application security</a:t>
            </a:r>
          </a:p>
          <a:p>
            <a:pPr algn="just"/>
            <a:r>
              <a:rPr lang="en-US" dirty="0" smtClean="0"/>
              <a:t>A frame of reference to keep up-to-date with security threats</a:t>
            </a:r>
          </a:p>
          <a:p>
            <a:endParaRPr lang="en-US" dirty="0" smtClean="0"/>
          </a:p>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8</a:t>
            </a:fld>
            <a:endParaRPr lang="en-US"/>
          </a:p>
        </p:txBody>
      </p:sp>
      <p:sp>
        <p:nvSpPr>
          <p:cNvPr id="8" name="Sottotitolo 7"/>
          <p:cNvSpPr>
            <a:spLocks noGrp="1"/>
          </p:cNvSpPr>
          <p:nvPr>
            <p:ph type="subTitle" idx="14"/>
          </p:nvPr>
        </p:nvSpPr>
        <p:spPr>
          <a:xfrm>
            <a:off x="2971800" y="1524000"/>
            <a:ext cx="2743200" cy="457200"/>
          </a:xfrm>
        </p:spPr>
        <p:txBody>
          <a:bodyPr/>
          <a:lstStyle/>
          <a:p>
            <a:r>
              <a:rPr lang="en-US" b="1" dirty="0" smtClean="0">
                <a:solidFill>
                  <a:schemeClr val="tx1"/>
                </a:solidFill>
              </a:rPr>
              <a:t>Summary </a:t>
            </a:r>
            <a:r>
              <a:rPr lang="en-US" b="1" dirty="0" smtClean="0"/>
              <a:t>on OWASP</a:t>
            </a:r>
            <a:endParaRPr lang="en-US" dirty="0">
              <a:solidFill>
                <a:schemeClr val="tx1"/>
              </a:solidFill>
            </a:endParaRPr>
          </a:p>
        </p:txBody>
      </p:sp>
      <p:sp>
        <p:nvSpPr>
          <p:cNvPr id="7" name="Subtitle 2"/>
          <p:cNvSpPr txBox="1">
            <a:spLocks/>
          </p:cNvSpPr>
          <p:nvPr/>
        </p:nvSpPr>
        <p:spPr>
          <a:xfrm>
            <a:off x="2057400" y="2286000"/>
            <a:ext cx="4572000" cy="609600"/>
          </a:xfrm>
          <a:prstGeom prst="rect">
            <a:avLst/>
          </a:prstGeom>
          <a:ln w="3175">
            <a:solidFill>
              <a:schemeClr val="bg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Open Web Application Security Project</a:t>
            </a:r>
            <a:endParaRPr lang="en-US" dirty="0" smtClean="0">
              <a:solidFill>
                <a:schemeClr val="accent1">
                  <a:lumMod val="25000"/>
                </a:schemeClr>
              </a:solidFill>
            </a:endParaRPr>
          </a:p>
        </p:txBody>
      </p:sp>
    </p:spTree>
    <p:extLst>
      <p:ext uri="{BB962C8B-B14F-4D97-AF65-F5344CB8AC3E}">
        <p14:creationId xmlns:p14="http://schemas.microsoft.com/office/powerpoint/2010/main" val="11033913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egnaposto contenuto 7"/>
          <p:cNvSpPr>
            <a:spLocks noGrp="1"/>
          </p:cNvSpPr>
          <p:nvPr>
            <p:ph idx="1"/>
          </p:nvPr>
        </p:nvSpPr>
        <p:spPr/>
        <p:txBody>
          <a:bodyPr/>
          <a:lstStyle/>
          <a:p>
            <a:endParaRPr lang="en-US" dirty="0"/>
          </a:p>
        </p:txBody>
      </p:sp>
      <p:sp>
        <p:nvSpPr>
          <p:cNvPr id="4" name="Segnaposto data 3"/>
          <p:cNvSpPr>
            <a:spLocks noGrp="1"/>
          </p:cNvSpPr>
          <p:nvPr>
            <p:ph type="dt" sz="half" idx="10"/>
          </p:nvPr>
        </p:nvSpPr>
        <p:spPr/>
        <p:txBody>
          <a:bodyPr/>
          <a:lstStyle/>
          <a:p>
            <a:fld id="{F8078618-4CAE-48E8-A205-9D92A68D094A}" type="datetime1">
              <a:rPr lang="en-US" smtClean="0"/>
              <a:pPr/>
              <a:t>5/19/2019</a:t>
            </a:fld>
            <a:endParaRPr lang="en-US"/>
          </a:p>
        </p:txBody>
      </p:sp>
      <p:sp>
        <p:nvSpPr>
          <p:cNvPr id="5" name="Segnaposto numero diapositiva 4"/>
          <p:cNvSpPr>
            <a:spLocks noGrp="1"/>
          </p:cNvSpPr>
          <p:nvPr>
            <p:ph type="sldNum" sz="quarter" idx="12"/>
          </p:nvPr>
        </p:nvSpPr>
        <p:spPr/>
        <p:txBody>
          <a:bodyPr/>
          <a:lstStyle/>
          <a:p>
            <a:fld id="{02623B3A-910D-43F4-BBA9-9429D5B0014D}" type="slidenum">
              <a:rPr lang="en-US" smtClean="0"/>
              <a:pPr/>
              <a:t>9</a:t>
            </a:fld>
            <a:endParaRPr lang="en-US"/>
          </a:p>
        </p:txBody>
      </p:sp>
      <p:sp>
        <p:nvSpPr>
          <p:cNvPr id="7" name="Sottotitolo 6"/>
          <p:cNvSpPr>
            <a:spLocks noGrp="1"/>
          </p:cNvSpPr>
          <p:nvPr>
            <p:ph type="subTitle" idx="14"/>
          </p:nvPr>
        </p:nvSpPr>
        <p:spPr/>
        <p:txBody>
          <a:bodyPr/>
          <a:lstStyle/>
          <a:p>
            <a:r>
              <a:rPr lang="en-US" b="1" dirty="0" smtClean="0">
                <a:solidFill>
                  <a:schemeClr val="tx1"/>
                </a:solidFill>
              </a:rPr>
              <a:t>Any Q</a:t>
            </a:r>
            <a:r>
              <a:rPr lang="en-US" b="1" dirty="0" smtClean="0"/>
              <a:t>uestions?</a:t>
            </a:r>
            <a:endParaRPr lang="en-US" b="1" dirty="0">
              <a:solidFill>
                <a:schemeClr val="tx1"/>
              </a:solidFill>
            </a:endParaRPr>
          </a:p>
        </p:txBody>
      </p:sp>
    </p:spTree>
    <p:extLst>
      <p:ext uri="{BB962C8B-B14F-4D97-AF65-F5344CB8AC3E}">
        <p14:creationId xmlns:p14="http://schemas.microsoft.com/office/powerpoint/2010/main" val="3904435533"/>
      </p:ext>
    </p:extLst>
  </p:cSld>
  <p:clrMapOvr>
    <a:masterClrMapping/>
  </p:clrMapOvr>
  <p:timing>
    <p:tnLst>
      <p:par>
        <p:cTn id="1" dur="indefinite" restart="never" nodeType="tmRoot"/>
      </p:par>
    </p:tnLst>
  </p:timing>
</p:sld>
</file>

<file path=ppt/theme/theme1.xml><?xml version="1.0" encoding="utf-8"?>
<a:theme xmlns:a="http://schemas.openxmlformats.org/drawingml/2006/main" name="2011-ppt-Template">
  <a:themeElements>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fontScheme name="WürthPhoenix">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952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2.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3.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4.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5.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6.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ppt/theme/themeOverride7.xml><?xml version="1.0" encoding="utf-8"?>
<a:themeOverride xmlns:a="http://schemas.openxmlformats.org/drawingml/2006/main">
  <a:clrScheme name="WürthPhoenix">
    <a:dk1>
      <a:sysClr val="windowText" lastClr="000000"/>
    </a:dk1>
    <a:lt1>
      <a:sysClr val="window" lastClr="FFFFFF"/>
    </a:lt1>
    <a:dk2>
      <a:srgbClr val="7F7F7F"/>
    </a:dk2>
    <a:lt2>
      <a:srgbClr val="EEECE1"/>
    </a:lt2>
    <a:accent1>
      <a:srgbClr val="D8D8D8"/>
    </a:accent1>
    <a:accent2>
      <a:srgbClr val="000000"/>
    </a:accent2>
    <a:accent3>
      <a:srgbClr val="FF0000"/>
    </a:accent3>
    <a:accent4>
      <a:srgbClr val="F2F2F2"/>
    </a:accent4>
    <a:accent5>
      <a:srgbClr val="C00000"/>
    </a:accent5>
    <a:accent6>
      <a:srgbClr val="F2F2F2"/>
    </a:accent6>
    <a:hlink>
      <a:srgbClr val="0000FF"/>
    </a:hlink>
    <a:folHlink>
      <a:srgbClr val="C0000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7BE36A7D7E3284AAF54A9304029004A" ma:contentTypeVersion="5" ma:contentTypeDescription="Create a new document." ma:contentTypeScope="" ma:versionID="c41cecac77d1fce3cca08e421bb73e78">
  <xsd:schema xmlns:xsd="http://www.w3.org/2001/XMLSchema" xmlns:xs="http://www.w3.org/2001/XMLSchema" xmlns:p="http://schemas.microsoft.com/office/2006/metadata/properties" xmlns:ns2="00f996c0-c54d-4e74-bd1f-4dc98d288dc1" targetNamespace="http://schemas.microsoft.com/office/2006/metadata/properties" ma:root="true" ma:fieldsID="8170742d2341719c31d0929a5c17f8bb" ns2:_="">
    <xsd:import namespace="00f996c0-c54d-4e74-bd1f-4dc98d288dc1"/>
    <xsd:element name="properties">
      <xsd:complexType>
        <xsd:sequence>
          <xsd:element name="documentManagement">
            <xsd:complexType>
              <xsd:all>
                <xsd:element ref="ns2:Application"/>
                <xsd:element ref="ns2:Module"/>
                <xsd:element ref="ns2:Language"/>
                <xsd:element ref="ns2:Manual" minOccurs="0"/>
                <xsd:element ref="ns2:Comm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0f996c0-c54d-4e74-bd1f-4dc98d288dc1" elementFormDefault="qualified">
    <xsd:import namespace="http://schemas.microsoft.com/office/2006/documentManagement/types"/>
    <xsd:import namespace="http://schemas.microsoft.com/office/infopath/2007/PartnerControls"/>
    <xsd:element name="Application" ma:index="8" ma:displayName="Application" ma:format="Dropdown" ma:internalName="Application">
      <xsd:simpleType>
        <xsd:restriction base="dms:Choice">
          <xsd:enumeration value="DAX2009"/>
          <xsd:enumeration value="DAX2012"/>
        </xsd:restriction>
      </xsd:simpleType>
    </xsd:element>
    <xsd:element name="Module" ma:index="9" ma:displayName="Module" ma:default="Purchase" ma:format="Dropdown" ma:internalName="Module">
      <xsd:simpleType>
        <xsd:restriction base="dms:Choice">
          <xsd:enumeration value="Purchase"/>
          <xsd:enumeration value="Logistics"/>
          <xsd:enumeration value="Sales"/>
          <xsd:enumeration value="Production"/>
          <xsd:enumeration value="Finance"/>
          <xsd:enumeration value="YAVEON ProLife"/>
          <xsd:enumeration value="Other"/>
        </xsd:restriction>
      </xsd:simpleType>
    </xsd:element>
    <xsd:element name="Language" ma:index="10" ma:displayName="Language" ma:default="EN" ma:format="Dropdown" ma:internalName="Language">
      <xsd:simpleType>
        <xsd:restriction base="dms:Choice">
          <xsd:enumeration value="DE"/>
          <xsd:enumeration value="EN"/>
          <xsd:enumeration value="IT"/>
        </xsd:restriction>
      </xsd:simpleType>
    </xsd:element>
    <xsd:element name="Manual" ma:index="11" nillable="true" ma:displayName="Manual" ma:internalName="Manual">
      <xsd:simpleType>
        <xsd:restriction base="dms:Text">
          <xsd:maxLength value="255"/>
        </xsd:restriction>
      </xsd:simpleType>
    </xsd:element>
    <xsd:element name="Comment" ma:index="12" nillable="true" ma:displayName="Comment" ma:internalName="Commen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odule xmlns="00f996c0-c54d-4e74-bd1f-4dc98d288dc1">Other</Module>
    <Comment xmlns="00f996c0-c54d-4e74-bd1f-4dc98d288dc1" xsi:nil="true"/>
    <Manual xmlns="00f996c0-c54d-4e74-bd1f-4dc98d288dc1">Research Activities</Manual>
    <Language xmlns="00f996c0-c54d-4e74-bd1f-4dc98d288dc1">EN</Language>
    <Application xmlns="00f996c0-c54d-4e74-bd1f-4dc98d288dc1">DAX2012</Application>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42DA801-DDF4-459E-9485-7A79D9BBB6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0f996c0-c54d-4e74-bd1f-4dc98d288d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0BE2236-5581-4DC9-88C8-7D3CDFC20C7F}">
  <ds:schemaRefs>
    <ds:schemaRef ds:uri="http://schemas.microsoft.com/office/infopath/2007/PartnerControls"/>
    <ds:schemaRef ds:uri="00f996c0-c54d-4e74-bd1f-4dc98d288dc1"/>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www.w3.org/XML/1998/namespace"/>
  </ds:schemaRefs>
</ds:datastoreItem>
</file>

<file path=customXml/itemProps3.xml><?xml version="1.0" encoding="utf-8"?>
<ds:datastoreItem xmlns:ds="http://schemas.openxmlformats.org/officeDocument/2006/customXml" ds:itemID="{AD1EB6FD-9432-44B6-B1BD-B86A98CDAAF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2313</Words>
  <Application>Microsoft Office PowerPoint</Application>
  <PresentationFormat>On-screen Show (4:3)</PresentationFormat>
  <Paragraphs>428</Paragraphs>
  <Slides>65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65</vt:i4>
      </vt:variant>
    </vt:vector>
  </HeadingPairs>
  <TitlesOfParts>
    <vt:vector size="70" baseType="lpstr">
      <vt:lpstr>Arial</vt:lpstr>
      <vt:lpstr>Calibri</vt:lpstr>
      <vt:lpstr>Futura Md BT</vt:lpstr>
      <vt:lpstr>Segoe UI</vt:lpstr>
      <vt:lpstr>2011-ppt-Template</vt:lpstr>
      <vt:lpstr>Security in Microsoft Azure </vt:lpstr>
      <vt:lpstr>The Author and Speaker</vt:lpstr>
      <vt:lpstr>PowerPoint Presentation</vt:lpstr>
      <vt:lpstr>PowerPoint Presentation</vt:lpstr>
      <vt:lpstr>OWASP </vt:lpstr>
      <vt:lpstr>PowerPoint Presentation</vt:lpstr>
      <vt:lpstr>PowerPoint Presentation</vt:lpstr>
      <vt:lpstr>PowerPoint Presentation</vt:lpstr>
      <vt:lpstr>PowerPoint Presentation</vt:lpstr>
      <vt:lpstr>Secrets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Encryption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Authentication and Authorization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People of Würth-Phoenix</vt:lpstr>
      <vt:lpstr>PowerPoint Presentation</vt:lpstr>
    </vt:vector>
  </TitlesOfParts>
  <Company>Wuerth-Phoenix S.r.l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AX 2012 Research Activities Template</dc:title>
  <dc:creator>Wuerth Phoenix S.r.l.</dc:creator>
  <cp:lastModifiedBy>Spano, Davide</cp:lastModifiedBy>
  <cp:revision>411</cp:revision>
  <cp:lastPrinted>2013-06-06T08:00:36Z</cp:lastPrinted>
  <dcterms:created xsi:type="dcterms:W3CDTF">2010-12-29T11:13:46Z</dcterms:created>
  <dcterms:modified xsi:type="dcterms:W3CDTF">2019-05-19T17:36:00Z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0x01010047BE36A7D7E3284AAF54A9304029004A</vt:lpwstr>
  </property>
</Properties>
</file>